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85" r:id="rId15"/>
    <p:sldId id="270" r:id="rId16"/>
    <p:sldId id="271" r:id="rId17"/>
    <p:sldId id="283" r:id="rId18"/>
    <p:sldId id="273" r:id="rId19"/>
    <p:sldId id="274" r:id="rId20"/>
    <p:sldId id="286" r:id="rId21"/>
    <p:sldId id="275" r:id="rId22"/>
    <p:sldId id="276" r:id="rId23"/>
    <p:sldId id="277" r:id="rId24"/>
    <p:sldId id="278" r:id="rId25"/>
    <p:sldId id="284" r:id="rId26"/>
    <p:sldId id="279" r:id="rId27"/>
    <p:sldId id="280" r:id="rId28"/>
    <p:sldId id="281" r:id="rId29"/>
    <p:sldId id="282" r:id="rId3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6D6D"/>
    <a:srgbClr val="BD4F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092B93-38AD-4075-9880-A012C419EA94}" v="455" dt="2026-03-02T23:32:21.173"/>
    <p1510:client id="{1F52E0AB-27F0-427B-B557-3AD205D35A8E}" v="5" dt="2026-03-03T15:08:09.054"/>
    <p1510:client id="{33CE1CD6-0777-E2AB-157A-C3829CFA004D}" v="194" dt="2026-03-03T13:45:03.080"/>
    <p1510:client id="{474F1D5C-0914-FEE9-1263-A1892B8E8A5A}" v="65" dt="2026-03-02T23:47:11.311"/>
    <p1510:client id="{682BD1F7-E752-4F9A-9A4C-525AE064B065}" v="130" dt="2026-03-03T15:32:27.859"/>
    <p1510:client id="{772B8A09-FFF0-4161-9BFD-9E36BB27677C}" v="5" dt="2026-03-03T16:08:08.745"/>
    <p1510:client id="{794E7FE8-39B2-AA64-C559-4DE1A3C39DAB}" v="4" dt="2026-03-03T12:22:03.321"/>
    <p1510:client id="{A70201AC-4740-73B5-95F2-7DA36D0C7C7D}" v="741" dt="2026-03-03T09:29:45.888"/>
    <p1510:client id="{A91BBF0D-5CEF-484C-A51F-52504D135525}" v="21" dt="2026-03-03T15:50:40.995"/>
    <p1510:client id="{D0A30ABE-61E3-786F-77C1-7B07B084139D}" v="1121" dt="2026-03-03T12:10:29.963"/>
    <p1510:client id="{E035300C-DB78-4402-BD50-AAC0362D4E5D}" v="1684" dt="2026-03-02T22:54:31.1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7568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166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8526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5862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9469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105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0387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7914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584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947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3159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26F0F3-3C53-41BC-8FFD-0BFB6DD91672}" type="datetimeFigureOut">
              <a:rPr lang="el-GR" smtClean="0"/>
              <a:t>6/3/2026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1708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dss-symposium.org/wp-content/uploads/2017/09/Automated-Whitebox-Fuzz-Testing-paper-Patrice-Godefroid.pdf" TargetMode="External"/><Relationship Id="rId2" Type="http://schemas.openxmlformats.org/officeDocument/2006/relationships/hyperlink" Target="https://patricegodefroid.github.io/public_psfiles/cacm2012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usenix.org/legacy/event/vee06/full_papers/p154-bhansali.pdf" TargetMode="External"/><Relationship Id="rId4" Type="http://schemas.openxmlformats.org/officeDocument/2006/relationships/hyperlink" Target="https://patricegodefroid.github.io/public_psfiles/pldi2005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/>
              <a:t>SAGE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5400" err="1">
                <a:latin typeface="Aptos Display"/>
              </a:rPr>
              <a:t>Whitebox</a:t>
            </a:r>
            <a:r>
              <a:rPr lang="el-GR" sz="5400">
                <a:latin typeface="Aptos Display"/>
              </a:rPr>
              <a:t> </a:t>
            </a:r>
            <a:r>
              <a:rPr lang="el-GR" sz="5400" err="1">
                <a:latin typeface="Aptos Display"/>
              </a:rPr>
              <a:t>Fuzzing</a:t>
            </a:r>
            <a:r>
              <a:rPr lang="el-GR" sz="5400">
                <a:latin typeface="Aptos Display"/>
              </a:rPr>
              <a:t> for </a:t>
            </a:r>
            <a:r>
              <a:rPr lang="el-GR" sz="5400" err="1">
                <a:latin typeface="Aptos Display"/>
              </a:rPr>
              <a:t>Security</a:t>
            </a:r>
            <a:r>
              <a:rPr lang="el-GR" sz="5400">
                <a:latin typeface="Aptos Display"/>
              </a:rPr>
              <a:t> </a:t>
            </a:r>
            <a:r>
              <a:rPr lang="el-GR" sz="5400" err="1">
                <a:latin typeface="Aptos Display"/>
              </a:rPr>
              <a:t>Testing</a:t>
            </a:r>
          </a:p>
          <a:p>
            <a:pPr>
              <a:lnSpc>
                <a:spcPct val="120000"/>
              </a:lnSpc>
            </a:pPr>
            <a:endParaRPr lang="el-GR" sz="1800"/>
          </a:p>
          <a:p>
            <a:endParaRPr lang="el-G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072597-0258-9511-2C50-FE55777B7537}"/>
              </a:ext>
            </a:extLst>
          </p:cNvPr>
          <p:cNvSpPr txBox="1"/>
          <p:nvPr/>
        </p:nvSpPr>
        <p:spPr>
          <a:xfrm>
            <a:off x="7673202" y="5943501"/>
            <a:ext cx="385118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l-GR"/>
              <a:t>Επιμέλεια:  Κότσαλης Αθανάσιος</a:t>
            </a:r>
          </a:p>
          <a:p>
            <a:r>
              <a:rPr lang="el-GR"/>
              <a:t>     sdi2200077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16367B-1126-015E-7AB1-E783CDDF132F}"/>
              </a:ext>
            </a:extLst>
          </p:cNvPr>
          <p:cNvSpPr txBox="1"/>
          <p:nvPr/>
        </p:nvSpPr>
        <p:spPr>
          <a:xfrm>
            <a:off x="841191" y="5941540"/>
            <a:ext cx="3291701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l-GR"/>
              <a:t>Αξιόπιστα Συστήματα Λογισμικού</a:t>
            </a:r>
          </a:p>
        </p:txBody>
      </p:sp>
    </p:spTree>
    <p:extLst>
      <p:ext uri="{BB962C8B-B14F-4D97-AF65-F5344CB8AC3E}">
        <p14:creationId xmlns:p14="http://schemas.microsoft.com/office/powerpoint/2010/main" val="2325122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6F56CDF-43D7-4A13-12D6-AD56E2483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 err="1"/>
              <a:t>DART's</a:t>
            </a:r>
            <a:r>
              <a:rPr lang="el-GR" sz="3600" b="1"/>
              <a:t> </a:t>
            </a:r>
            <a:r>
              <a:rPr lang="el-GR" sz="3600" b="1" err="1"/>
              <a:t>Performance</a:t>
            </a:r>
            <a:r>
              <a:rPr lang="el-GR" sz="3600" b="1"/>
              <a:t> </a:t>
            </a:r>
            <a:r>
              <a:rPr lang="el-GR" sz="3600" b="1" err="1"/>
              <a:t>Evaluation</a:t>
            </a:r>
            <a:endParaRPr lang="en-US" sz="3600" err="1">
              <a:latin typeface="Neue Haas Grotesk Text Pro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BEE8714-5BF2-9E48-35E1-AC27B99E3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l-GR" sz="2000">
                <a:latin typeface="Calibri"/>
                <a:ea typeface="Calibri"/>
                <a:cs typeface="Calibri"/>
              </a:rPr>
              <a:t>DART </a:t>
            </a:r>
            <a:r>
              <a:rPr lang="el-GR" sz="2000" err="1">
                <a:latin typeface="Calibri"/>
                <a:ea typeface="Calibri"/>
                <a:cs typeface="Calibri"/>
              </a:rPr>
              <a:t>has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had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remarkable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results</a:t>
            </a:r>
            <a:r>
              <a:rPr lang="el-GR" sz="2000">
                <a:latin typeface="Calibri"/>
                <a:ea typeface="Calibri"/>
                <a:cs typeface="Calibri"/>
              </a:rPr>
              <a:t> in </a:t>
            </a:r>
            <a:r>
              <a:rPr lang="el-GR" sz="2000" err="1">
                <a:latin typeface="Calibri"/>
                <a:ea typeface="Calibri"/>
                <a:cs typeface="Calibri"/>
              </a:rPr>
              <a:t>comparison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to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previous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tools</a:t>
            </a:r>
            <a:r>
              <a:rPr lang="el-GR" sz="2000">
                <a:latin typeface="Calibri"/>
                <a:ea typeface="Calibri"/>
                <a:cs typeface="Calibri"/>
              </a:rPr>
              <a:t>: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el-GR" sz="2000" b="1" err="1">
                <a:latin typeface="Calibri"/>
                <a:ea typeface="Calibri"/>
                <a:cs typeface="Calibri"/>
              </a:rPr>
              <a:t>Needham-Schroeder</a:t>
            </a:r>
            <a:r>
              <a:rPr lang="el-GR" sz="2000" b="1">
                <a:latin typeface="Calibri"/>
                <a:ea typeface="Calibri"/>
                <a:cs typeface="Calibri"/>
              </a:rPr>
              <a:t> </a:t>
            </a:r>
            <a:r>
              <a:rPr lang="el-GR" sz="2000" b="1" err="1">
                <a:latin typeface="Calibri"/>
                <a:ea typeface="Calibri"/>
                <a:cs typeface="Calibri"/>
              </a:rPr>
              <a:t>Protocol</a:t>
            </a:r>
            <a:endParaRPr lang="el-GR" sz="2000">
              <a:latin typeface="Calibri"/>
              <a:ea typeface="Calibri"/>
              <a:cs typeface="Calibri"/>
            </a:endParaRPr>
          </a:p>
          <a:p>
            <a:pPr marL="971550" lvl="1" indent="-285750">
              <a:lnSpc>
                <a:spcPct val="120000"/>
              </a:lnSpc>
              <a:buFont typeface="Courier New,monospace"/>
              <a:buChar char="o"/>
            </a:pPr>
            <a:r>
              <a:rPr lang="el-GR" sz="1800" err="1">
                <a:latin typeface="Calibri"/>
                <a:ea typeface="Calibri"/>
                <a:cs typeface="Calibri"/>
              </a:rPr>
              <a:t>Found</a:t>
            </a:r>
            <a:r>
              <a:rPr lang="el-GR" sz="1800">
                <a:latin typeface="Calibri"/>
                <a:ea typeface="Calibri"/>
                <a:cs typeface="Calibri"/>
              </a:rPr>
              <a:t> a </a:t>
            </a:r>
            <a:r>
              <a:rPr lang="el-GR" sz="1800" err="1">
                <a:latin typeface="Calibri"/>
                <a:ea typeface="Calibri"/>
                <a:cs typeface="Calibri"/>
              </a:rPr>
              <a:t>known</a:t>
            </a:r>
            <a:r>
              <a:rPr lang="el-GR" sz="1800">
                <a:latin typeface="Calibri"/>
                <a:ea typeface="Calibri"/>
                <a:cs typeface="Calibri"/>
              </a:rPr>
              <a:t> </a:t>
            </a:r>
            <a:r>
              <a:rPr lang="el-GR" sz="1800" err="1">
                <a:latin typeface="Calibri"/>
                <a:ea typeface="Calibri"/>
                <a:cs typeface="Calibri"/>
              </a:rPr>
              <a:t>error</a:t>
            </a:r>
            <a:r>
              <a:rPr lang="el-GR" sz="1800">
                <a:latin typeface="Calibri"/>
                <a:ea typeface="Calibri"/>
                <a:cs typeface="Calibri"/>
              </a:rPr>
              <a:t> in 18 </a:t>
            </a:r>
            <a:r>
              <a:rPr lang="el-GR" sz="1800" err="1">
                <a:latin typeface="Calibri"/>
                <a:ea typeface="Calibri"/>
                <a:cs typeface="Calibri"/>
              </a:rPr>
              <a:t>minutes</a:t>
            </a:r>
            <a:endParaRPr lang="en-US" sz="1800">
              <a:latin typeface="Calibri"/>
              <a:ea typeface="Calibri"/>
              <a:cs typeface="Calibri"/>
            </a:endParaRPr>
          </a:p>
          <a:p>
            <a:pPr marL="971550" lvl="1" indent="-285750">
              <a:lnSpc>
                <a:spcPct val="120000"/>
              </a:lnSpc>
              <a:buFont typeface="Courier New,monospace"/>
              <a:buChar char="o"/>
            </a:pPr>
            <a:r>
              <a:rPr lang="el-GR" sz="1800" err="1">
                <a:latin typeface="Calibri"/>
                <a:ea typeface="Calibri"/>
                <a:cs typeface="Calibri"/>
              </a:rPr>
              <a:t>Other</a:t>
            </a:r>
            <a:r>
              <a:rPr lang="el-GR" sz="1800">
                <a:latin typeface="Calibri"/>
                <a:ea typeface="Calibri"/>
                <a:cs typeface="Calibri"/>
              </a:rPr>
              <a:t> </a:t>
            </a:r>
            <a:r>
              <a:rPr lang="el-GR" sz="1800" err="1">
                <a:latin typeface="Calibri"/>
                <a:ea typeface="Calibri"/>
                <a:cs typeface="Calibri"/>
              </a:rPr>
              <a:t>tools</a:t>
            </a:r>
            <a:r>
              <a:rPr lang="el-GR" sz="1800">
                <a:latin typeface="Calibri"/>
                <a:ea typeface="Calibri"/>
                <a:cs typeface="Calibri"/>
              </a:rPr>
              <a:t> </a:t>
            </a:r>
            <a:r>
              <a:rPr lang="el-GR" sz="1800" err="1">
                <a:latin typeface="Calibri"/>
                <a:ea typeface="Calibri"/>
                <a:cs typeface="Calibri"/>
              </a:rPr>
              <a:t>failed</a:t>
            </a:r>
            <a:r>
              <a:rPr lang="el-GR" sz="1800">
                <a:latin typeface="Calibri"/>
                <a:ea typeface="Calibri"/>
                <a:cs typeface="Calibri"/>
              </a:rPr>
              <a:t> </a:t>
            </a:r>
            <a:r>
              <a:rPr lang="el-GR" sz="1800" err="1">
                <a:latin typeface="Calibri"/>
                <a:ea typeface="Calibri"/>
                <a:cs typeface="Calibri"/>
              </a:rPr>
              <a:t>to</a:t>
            </a:r>
            <a:r>
              <a:rPr lang="el-GR" sz="1800">
                <a:latin typeface="Calibri"/>
                <a:ea typeface="Calibri"/>
                <a:cs typeface="Calibri"/>
              </a:rPr>
              <a:t> </a:t>
            </a:r>
            <a:r>
              <a:rPr lang="el-GR" sz="1800" err="1">
                <a:latin typeface="Calibri"/>
                <a:ea typeface="Calibri"/>
                <a:cs typeface="Calibri"/>
              </a:rPr>
              <a:t>do</a:t>
            </a:r>
            <a:r>
              <a:rPr lang="el-GR" sz="1800">
                <a:latin typeface="Calibri"/>
                <a:ea typeface="Calibri"/>
                <a:cs typeface="Calibri"/>
              </a:rPr>
              <a:t> </a:t>
            </a:r>
            <a:r>
              <a:rPr lang="el-GR" sz="1800" err="1">
                <a:latin typeface="Calibri"/>
                <a:ea typeface="Calibri"/>
                <a:cs typeface="Calibri"/>
              </a:rPr>
              <a:t>so</a:t>
            </a:r>
            <a:r>
              <a:rPr lang="el-GR" sz="1800">
                <a:latin typeface="Calibri"/>
                <a:ea typeface="Calibri"/>
                <a:cs typeface="Calibri"/>
              </a:rPr>
              <a:t> in 8 </a:t>
            </a:r>
            <a:r>
              <a:rPr lang="el-GR" sz="1800" err="1">
                <a:latin typeface="Calibri"/>
                <a:ea typeface="Calibri"/>
                <a:cs typeface="Calibri"/>
              </a:rPr>
              <a:t>hours</a:t>
            </a:r>
            <a:endParaRPr lang="el-GR" sz="1800">
              <a:latin typeface="Calibri"/>
              <a:ea typeface="Calibri"/>
              <a:cs typeface="Calibri"/>
            </a:endParaRPr>
          </a:p>
          <a:p>
            <a:pPr marL="971550" lvl="1" indent="-285750">
              <a:lnSpc>
                <a:spcPct val="120000"/>
              </a:lnSpc>
              <a:buFont typeface="Courier New,monospace"/>
              <a:buChar char="o"/>
            </a:pPr>
            <a:r>
              <a:rPr lang="el-GR" sz="1800" err="1">
                <a:latin typeface="Calibri"/>
                <a:ea typeface="Calibri"/>
                <a:cs typeface="Calibri"/>
              </a:rPr>
              <a:t>Also</a:t>
            </a:r>
            <a:r>
              <a:rPr lang="el-GR" sz="1800">
                <a:latin typeface="Calibri"/>
                <a:ea typeface="Calibri"/>
                <a:cs typeface="Calibri"/>
              </a:rPr>
              <a:t> </a:t>
            </a:r>
            <a:r>
              <a:rPr lang="el-GR" sz="1800" err="1">
                <a:latin typeface="Calibri"/>
                <a:ea typeface="Calibri"/>
                <a:cs typeface="Calibri"/>
              </a:rPr>
              <a:t>found</a:t>
            </a:r>
            <a:r>
              <a:rPr lang="el-GR" sz="1800">
                <a:latin typeface="Calibri"/>
                <a:ea typeface="Calibri"/>
                <a:cs typeface="Calibri"/>
              </a:rPr>
              <a:t> </a:t>
            </a:r>
            <a:r>
              <a:rPr lang="el-GR" sz="1800" err="1">
                <a:latin typeface="Calibri"/>
                <a:ea typeface="Calibri"/>
                <a:cs typeface="Calibri"/>
              </a:rPr>
              <a:t>an</a:t>
            </a:r>
            <a:r>
              <a:rPr lang="el-GR" sz="1800">
                <a:latin typeface="Calibri"/>
                <a:ea typeface="Calibri"/>
                <a:cs typeface="Calibri"/>
              </a:rPr>
              <a:t> </a:t>
            </a:r>
            <a:r>
              <a:rPr lang="el-GR" sz="1800" err="1">
                <a:latin typeface="Calibri"/>
                <a:ea typeface="Calibri"/>
                <a:cs typeface="Calibri"/>
              </a:rPr>
              <a:t>unknown</a:t>
            </a:r>
            <a:r>
              <a:rPr lang="el-GR" sz="1800">
                <a:latin typeface="Calibri"/>
                <a:ea typeface="Calibri"/>
                <a:cs typeface="Calibri"/>
              </a:rPr>
              <a:t> </a:t>
            </a:r>
            <a:r>
              <a:rPr lang="el-GR" sz="1800" err="1">
                <a:latin typeface="Calibri"/>
                <a:ea typeface="Calibri"/>
                <a:cs typeface="Calibri"/>
              </a:rPr>
              <a:t>error</a:t>
            </a:r>
            <a:r>
              <a:rPr lang="el-GR" sz="1800">
                <a:latin typeface="Calibri"/>
                <a:ea typeface="Calibri"/>
                <a:cs typeface="Calibri"/>
              </a:rPr>
              <a:t> in the </a:t>
            </a:r>
            <a:r>
              <a:rPr lang="el-GR" sz="1800" err="1">
                <a:latin typeface="Calibri"/>
                <a:ea typeface="Calibri"/>
                <a:cs typeface="Calibri"/>
              </a:rPr>
              <a:t>fix</a:t>
            </a:r>
            <a:endParaRPr lang="en-US" sz="1800">
              <a:latin typeface="Calibri"/>
              <a:ea typeface="Calibri"/>
              <a:cs typeface="Calibri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el-GR" sz="2000" b="1" err="1">
                <a:latin typeface="Calibri"/>
                <a:ea typeface="Calibri"/>
                <a:cs typeface="Calibri"/>
              </a:rPr>
              <a:t>oSIP</a:t>
            </a:r>
            <a:r>
              <a:rPr lang="el-GR" sz="2000" b="1">
                <a:latin typeface="Calibri"/>
                <a:ea typeface="Calibri"/>
                <a:cs typeface="Calibri"/>
              </a:rPr>
              <a:t> </a:t>
            </a:r>
            <a:r>
              <a:rPr lang="el-GR" sz="2000">
                <a:latin typeface="Calibri"/>
                <a:ea typeface="Calibri"/>
                <a:cs typeface="Calibri"/>
              </a:rPr>
              <a:t>(30,000 </a:t>
            </a:r>
            <a:r>
              <a:rPr lang="el-GR" sz="2000" err="1">
                <a:latin typeface="Calibri"/>
                <a:ea typeface="Calibri"/>
                <a:cs typeface="Calibri"/>
              </a:rPr>
              <a:t>lines</a:t>
            </a:r>
            <a:r>
              <a:rPr lang="el-GR" sz="2000">
                <a:latin typeface="Calibri"/>
                <a:ea typeface="Calibri"/>
                <a:cs typeface="Calibri"/>
              </a:rPr>
              <a:t>)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 marL="971550" lvl="1" indent="-285750">
              <a:lnSpc>
                <a:spcPct val="120000"/>
              </a:lnSpc>
              <a:buFont typeface="Courier New,monospace"/>
              <a:buChar char="o"/>
            </a:pPr>
            <a:r>
              <a:rPr lang="el-GR" sz="1800" err="1">
                <a:latin typeface="Calibri"/>
                <a:ea typeface="Calibri"/>
                <a:cs typeface="Calibri"/>
              </a:rPr>
              <a:t>Max</a:t>
            </a:r>
            <a:r>
              <a:rPr lang="el-GR" sz="1800">
                <a:latin typeface="Calibri"/>
                <a:ea typeface="Calibri"/>
                <a:cs typeface="Calibri"/>
              </a:rPr>
              <a:t> </a:t>
            </a:r>
            <a:r>
              <a:rPr lang="el-GR" sz="1800" err="1">
                <a:latin typeface="Calibri"/>
                <a:ea typeface="Calibri"/>
                <a:cs typeface="Calibri"/>
              </a:rPr>
              <a:t>iterations</a:t>
            </a:r>
            <a:r>
              <a:rPr lang="el-GR" sz="1800">
                <a:latin typeface="Calibri"/>
                <a:ea typeface="Calibri"/>
                <a:cs typeface="Calibri"/>
              </a:rPr>
              <a:t> </a:t>
            </a:r>
            <a:r>
              <a:rPr lang="el-GR" sz="1800" err="1">
                <a:latin typeface="Calibri"/>
                <a:ea typeface="Calibri"/>
                <a:cs typeface="Calibri"/>
              </a:rPr>
              <a:t>set</a:t>
            </a:r>
            <a:r>
              <a:rPr lang="el-GR" sz="1800">
                <a:latin typeface="Calibri"/>
                <a:ea typeface="Calibri"/>
                <a:cs typeface="Calibri"/>
              </a:rPr>
              <a:t> </a:t>
            </a:r>
            <a:r>
              <a:rPr lang="el-GR" sz="1800" err="1">
                <a:latin typeface="Calibri"/>
                <a:ea typeface="Calibri"/>
                <a:cs typeface="Calibri"/>
              </a:rPr>
              <a:t>to</a:t>
            </a:r>
            <a:r>
              <a:rPr lang="el-GR" sz="1800">
                <a:latin typeface="Calibri"/>
                <a:ea typeface="Calibri"/>
                <a:cs typeface="Calibri"/>
              </a:rPr>
              <a:t> 1,000</a:t>
            </a:r>
            <a:endParaRPr lang="en-US" sz="1800">
              <a:latin typeface="Calibri"/>
              <a:ea typeface="Calibri"/>
              <a:cs typeface="Calibri"/>
            </a:endParaRPr>
          </a:p>
          <a:p>
            <a:pPr marL="971550" lvl="1" indent="-285750">
              <a:lnSpc>
                <a:spcPct val="120000"/>
              </a:lnSpc>
              <a:buFont typeface="Courier New,monospace"/>
              <a:buChar char="o"/>
            </a:pPr>
            <a:r>
              <a:rPr lang="el-GR" sz="1800">
                <a:latin typeface="Calibri"/>
                <a:ea typeface="Calibri"/>
                <a:cs typeface="Calibri"/>
              </a:rPr>
              <a:t>DART </a:t>
            </a:r>
            <a:r>
              <a:rPr lang="el-GR" sz="1800" err="1">
                <a:latin typeface="Calibri"/>
                <a:ea typeface="Calibri"/>
                <a:cs typeface="Calibri"/>
              </a:rPr>
              <a:t>found</a:t>
            </a:r>
            <a:r>
              <a:rPr lang="el-GR" sz="1800">
                <a:latin typeface="Calibri"/>
                <a:ea typeface="Calibri"/>
                <a:cs typeface="Calibri"/>
              </a:rPr>
              <a:t> a </a:t>
            </a:r>
            <a:r>
              <a:rPr lang="el-GR" sz="1800" err="1">
                <a:latin typeface="Calibri"/>
                <a:ea typeface="Calibri"/>
                <a:cs typeface="Calibri"/>
              </a:rPr>
              <a:t>way</a:t>
            </a:r>
            <a:r>
              <a:rPr lang="el-GR" sz="1800">
                <a:latin typeface="Calibri"/>
                <a:ea typeface="Calibri"/>
                <a:cs typeface="Calibri"/>
              </a:rPr>
              <a:t> </a:t>
            </a:r>
            <a:r>
              <a:rPr lang="el-GR" sz="1800" err="1">
                <a:latin typeface="Calibri"/>
                <a:ea typeface="Calibri"/>
                <a:cs typeface="Calibri"/>
              </a:rPr>
              <a:t>to</a:t>
            </a:r>
            <a:r>
              <a:rPr lang="el-GR" sz="1800">
                <a:latin typeface="Calibri"/>
                <a:ea typeface="Calibri"/>
                <a:cs typeface="Calibri"/>
              </a:rPr>
              <a:t> </a:t>
            </a:r>
            <a:r>
              <a:rPr lang="el-GR" sz="1800" err="1">
                <a:latin typeface="Calibri"/>
                <a:ea typeface="Calibri"/>
                <a:cs typeface="Calibri"/>
              </a:rPr>
              <a:t>crash</a:t>
            </a:r>
            <a:r>
              <a:rPr lang="el-GR" sz="1800">
                <a:latin typeface="Calibri"/>
                <a:ea typeface="Calibri"/>
                <a:cs typeface="Calibri"/>
              </a:rPr>
              <a:t> 65% of the </a:t>
            </a:r>
            <a:r>
              <a:rPr lang="el-GR" sz="1800" err="1">
                <a:latin typeface="Calibri"/>
                <a:ea typeface="Calibri"/>
                <a:cs typeface="Calibri"/>
              </a:rPr>
              <a:t>oSIP</a:t>
            </a:r>
            <a:r>
              <a:rPr lang="el-GR" sz="1800">
                <a:latin typeface="Calibri"/>
                <a:ea typeface="Calibri"/>
                <a:cs typeface="Calibri"/>
              </a:rPr>
              <a:t> </a:t>
            </a:r>
            <a:r>
              <a:rPr lang="el-GR" sz="1800" err="1">
                <a:latin typeface="Calibri"/>
                <a:ea typeface="Calibri"/>
                <a:cs typeface="Calibri"/>
              </a:rPr>
              <a:t>functions</a:t>
            </a:r>
            <a:endParaRPr lang="el-GR" sz="180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l-GR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60055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F8FCD8-719E-A7D5-3220-8F185445E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b="1" err="1"/>
              <a:t>DART's</a:t>
            </a:r>
            <a:r>
              <a:rPr lang="el-GR" sz="3600" b="1"/>
              <a:t> </a:t>
            </a:r>
            <a:r>
              <a:rPr lang="el-GR" sz="3600" b="1" err="1"/>
              <a:t>Challenges</a:t>
            </a:r>
            <a:endParaRPr lang="en-US" sz="3600" err="1">
              <a:latin typeface="Neue Haas Grotesk Text Pro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8D55B28-4503-C65A-2F8E-25BDFBAC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af-ZA" sz="1900" err="1">
                <a:latin typeface="Calibri"/>
                <a:ea typeface="Calibri"/>
                <a:cs typeface="Calibri"/>
              </a:rPr>
              <a:t>Although</a:t>
            </a:r>
            <a:r>
              <a:rPr lang="af-ZA" sz="1900">
                <a:latin typeface="Calibri"/>
                <a:ea typeface="Calibri"/>
                <a:cs typeface="Calibri"/>
              </a:rPr>
              <a:t> DART is </a:t>
            </a:r>
            <a:r>
              <a:rPr lang="af-ZA" sz="1900" err="1">
                <a:latin typeface="Calibri"/>
                <a:ea typeface="Calibri"/>
                <a:cs typeface="Calibri"/>
              </a:rPr>
              <a:t>far</a:t>
            </a:r>
            <a:r>
              <a:rPr lang="af-ZA" sz="1900">
                <a:latin typeface="Calibri"/>
                <a:ea typeface="Calibri"/>
                <a:cs typeface="Calibri"/>
              </a:rPr>
              <a:t> more </a:t>
            </a:r>
            <a:r>
              <a:rPr lang="af-ZA" sz="1900" err="1">
                <a:latin typeface="Calibri"/>
                <a:ea typeface="Calibri"/>
                <a:cs typeface="Calibri"/>
              </a:rPr>
              <a:t>effective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than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previous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tools</a:t>
            </a:r>
            <a:r>
              <a:rPr lang="af-ZA" sz="1900">
                <a:latin typeface="Calibri"/>
                <a:ea typeface="Calibri"/>
                <a:cs typeface="Calibri"/>
              </a:rPr>
              <a:t>, </a:t>
            </a:r>
            <a:r>
              <a:rPr lang="af-ZA" sz="1900" err="1">
                <a:latin typeface="Calibri"/>
                <a:ea typeface="Calibri"/>
                <a:cs typeface="Calibri"/>
              </a:rPr>
              <a:t>it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still</a:t>
            </a:r>
            <a:r>
              <a:rPr lang="af-ZA" sz="1900">
                <a:latin typeface="Calibri"/>
                <a:ea typeface="Calibri"/>
                <a:cs typeface="Calibri"/>
              </a:rPr>
              <a:t> suffers </a:t>
            </a:r>
            <a:r>
              <a:rPr lang="af-ZA" sz="1900" err="1">
                <a:latin typeface="Calibri"/>
                <a:ea typeface="Calibri"/>
                <a:cs typeface="Calibri"/>
              </a:rPr>
              <a:t>from</a:t>
            </a:r>
            <a:r>
              <a:rPr lang="af-ZA" sz="1900">
                <a:latin typeface="Calibri"/>
                <a:ea typeface="Calibri"/>
                <a:cs typeface="Calibri"/>
              </a:rPr>
              <a:t>:</a:t>
            </a:r>
            <a:endParaRPr lang="el-GR" sz="1900"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af-ZA" sz="1900" b="1" err="1">
                <a:latin typeface="Calibri"/>
                <a:ea typeface="Calibri"/>
                <a:cs typeface="Calibri"/>
              </a:rPr>
              <a:t>Execution</a:t>
            </a:r>
            <a:r>
              <a:rPr lang="af-ZA" sz="1900" b="1">
                <a:latin typeface="Calibri"/>
                <a:ea typeface="Calibri"/>
                <a:cs typeface="Calibri"/>
              </a:rPr>
              <a:t> </a:t>
            </a:r>
            <a:r>
              <a:rPr lang="af-ZA" sz="1900" b="1" err="1">
                <a:latin typeface="Calibri"/>
                <a:ea typeface="Calibri"/>
                <a:cs typeface="Calibri"/>
              </a:rPr>
              <a:t>Cost</a:t>
            </a:r>
            <a:r>
              <a:rPr lang="af-ZA" sz="1900" b="1">
                <a:latin typeface="Calibri"/>
                <a:ea typeface="Calibri"/>
                <a:cs typeface="Calibri"/>
              </a:rPr>
              <a:t>: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Symbolic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execution</a:t>
            </a:r>
            <a:r>
              <a:rPr lang="af-ZA" sz="1900">
                <a:latin typeface="Calibri"/>
                <a:ea typeface="Calibri"/>
                <a:cs typeface="Calibri"/>
              </a:rPr>
              <a:t> is a </a:t>
            </a:r>
            <a:r>
              <a:rPr lang="af-ZA" sz="1900" err="1">
                <a:latin typeface="Calibri"/>
                <a:ea typeface="Calibri"/>
                <a:cs typeface="Calibri"/>
              </a:rPr>
              <a:t>heavy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computational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task</a:t>
            </a:r>
            <a:r>
              <a:rPr lang="af-ZA" sz="1900">
                <a:latin typeface="Calibri"/>
                <a:ea typeface="Calibri"/>
                <a:cs typeface="Calibri"/>
              </a:rPr>
              <a:t>.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af-ZA" sz="1900" b="1" err="1">
                <a:latin typeface="Calibri"/>
                <a:ea typeface="Calibri"/>
                <a:cs typeface="Calibri"/>
              </a:rPr>
              <a:t>Path</a:t>
            </a:r>
            <a:r>
              <a:rPr lang="af-ZA" sz="1900" b="1">
                <a:latin typeface="Calibri"/>
                <a:ea typeface="Calibri"/>
                <a:cs typeface="Calibri"/>
              </a:rPr>
              <a:t> </a:t>
            </a:r>
            <a:r>
              <a:rPr lang="af-ZA" sz="1900" b="1" err="1">
                <a:latin typeface="Calibri"/>
                <a:ea typeface="Calibri"/>
                <a:cs typeface="Calibri"/>
              </a:rPr>
              <a:t>Explosion</a:t>
            </a:r>
            <a:r>
              <a:rPr lang="af-ZA" sz="1900" b="1">
                <a:latin typeface="Calibri"/>
                <a:ea typeface="Calibri"/>
                <a:cs typeface="Calibri"/>
              </a:rPr>
              <a:t>: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The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number</a:t>
            </a:r>
            <a:r>
              <a:rPr lang="af-ZA" sz="1900">
                <a:latin typeface="Calibri"/>
                <a:ea typeface="Calibri"/>
                <a:cs typeface="Calibri"/>
              </a:rPr>
              <a:t> of </a:t>
            </a:r>
            <a:r>
              <a:rPr lang="af-ZA" sz="1900" err="1">
                <a:latin typeface="Calibri"/>
                <a:ea typeface="Calibri"/>
                <a:cs typeface="Calibri"/>
              </a:rPr>
              <a:t>execution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paths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increases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exponentially</a:t>
            </a:r>
            <a:r>
              <a:rPr lang="af-ZA" sz="1900">
                <a:latin typeface="Calibri"/>
                <a:ea typeface="Calibri"/>
                <a:cs typeface="Calibri"/>
              </a:rPr>
              <a:t> as </a:t>
            </a:r>
            <a:r>
              <a:rPr lang="af-ZA" sz="1900" err="1">
                <a:latin typeface="Calibri"/>
                <a:ea typeface="Calibri"/>
                <a:cs typeface="Calibri"/>
              </a:rPr>
              <a:t>the</a:t>
            </a:r>
            <a:r>
              <a:rPr lang="af-ZA" sz="1900">
                <a:latin typeface="Calibri"/>
                <a:ea typeface="Calibri"/>
                <a:cs typeface="Calibri"/>
              </a:rPr>
              <a:t> program </a:t>
            </a:r>
            <a:r>
              <a:rPr lang="af-ZA" sz="1900" err="1">
                <a:latin typeface="Calibri"/>
                <a:ea typeface="Calibri"/>
                <a:cs typeface="Calibri"/>
              </a:rPr>
              <a:t>grows</a:t>
            </a:r>
            <a:r>
              <a:rPr lang="af-ZA" sz="1900">
                <a:latin typeface="Calibri"/>
                <a:ea typeface="Calibri"/>
                <a:cs typeface="Calibri"/>
              </a:rPr>
              <a:t> in </a:t>
            </a:r>
            <a:r>
              <a:rPr lang="af-ZA" sz="1900" err="1">
                <a:latin typeface="Calibri"/>
                <a:ea typeface="Calibri"/>
                <a:cs typeface="Calibri"/>
              </a:rPr>
              <a:t>size</a:t>
            </a:r>
            <a:r>
              <a:rPr lang="af-ZA" sz="1900">
                <a:latin typeface="Calibri"/>
                <a:ea typeface="Calibri"/>
                <a:cs typeface="Calibri"/>
              </a:rPr>
              <a:t>. </a:t>
            </a:r>
            <a:r>
              <a:rPr lang="af-ZA" sz="1900" err="1">
                <a:latin typeface="Calibri"/>
                <a:ea typeface="Calibri"/>
                <a:cs typeface="Calibri"/>
              </a:rPr>
              <a:t>This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can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overwhelm</a:t>
            </a:r>
            <a:r>
              <a:rPr lang="af-ZA" sz="1900">
                <a:latin typeface="Calibri"/>
                <a:ea typeface="Calibri"/>
                <a:cs typeface="Calibri"/>
              </a:rPr>
              <a:t> DART.</a:t>
            </a:r>
            <a:endParaRPr lang="en-US" sz="1900"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af-ZA" sz="1900" b="1" err="1">
                <a:latin typeface="Calibri"/>
                <a:ea typeface="Calibri"/>
                <a:cs typeface="Calibri"/>
              </a:rPr>
              <a:t>Symbolic</a:t>
            </a:r>
            <a:r>
              <a:rPr lang="af-ZA" sz="1900" b="1">
                <a:latin typeface="Calibri"/>
                <a:ea typeface="Calibri"/>
                <a:cs typeface="Calibri"/>
              </a:rPr>
              <a:t> </a:t>
            </a:r>
            <a:r>
              <a:rPr lang="af-ZA" sz="1900" b="1" err="1">
                <a:latin typeface="Calibri"/>
                <a:ea typeface="Calibri"/>
                <a:cs typeface="Calibri"/>
              </a:rPr>
              <a:t>Execution</a:t>
            </a:r>
            <a:r>
              <a:rPr lang="af-ZA" sz="1900" b="1">
                <a:latin typeface="Calibri"/>
                <a:ea typeface="Calibri"/>
                <a:cs typeface="Calibri"/>
              </a:rPr>
              <a:t> </a:t>
            </a:r>
            <a:r>
              <a:rPr lang="af-ZA" sz="1900" b="1" err="1">
                <a:latin typeface="Calibri"/>
                <a:ea typeface="Calibri"/>
                <a:cs typeface="Calibri"/>
              </a:rPr>
              <a:t>Incompleteness</a:t>
            </a:r>
            <a:r>
              <a:rPr lang="af-ZA" sz="1900" b="1">
                <a:latin typeface="Calibri"/>
                <a:ea typeface="Calibri"/>
                <a:cs typeface="Calibri"/>
              </a:rPr>
              <a:t>: </a:t>
            </a:r>
            <a:r>
              <a:rPr lang="af-ZA" sz="1900" err="1">
                <a:latin typeface="Calibri"/>
                <a:ea typeface="Calibri"/>
                <a:cs typeface="Calibri"/>
              </a:rPr>
              <a:t>Symbolic</a:t>
            </a:r>
            <a:r>
              <a:rPr lang="af-ZA" sz="1900">
                <a:latin typeface="Calibri"/>
                <a:ea typeface="Calibri"/>
                <a:cs typeface="Calibri"/>
              </a:rPr>
              <a:t> </a:t>
            </a:r>
            <a:r>
              <a:rPr lang="af-ZA" sz="1900" err="1">
                <a:latin typeface="Calibri"/>
                <a:ea typeface="Calibri"/>
                <a:cs typeface="Calibri"/>
              </a:rPr>
              <a:t>execution</a:t>
            </a:r>
            <a:r>
              <a:rPr lang="af-ZA" sz="1900">
                <a:latin typeface="Calibri"/>
                <a:ea typeface="Calibri"/>
                <a:cs typeface="Calibri"/>
              </a:rPr>
              <a:t> is </a:t>
            </a:r>
            <a:r>
              <a:rPr lang="af-ZA" sz="1900" err="1">
                <a:latin typeface="Calibri"/>
                <a:ea typeface="Calibri"/>
                <a:cs typeface="Calibri"/>
              </a:rPr>
              <a:t>often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imprecise</a:t>
            </a:r>
            <a:r>
              <a:rPr lang="af-ZA" sz="1900">
                <a:latin typeface="Calibri"/>
                <a:ea typeface="Calibri"/>
                <a:cs typeface="Calibri"/>
              </a:rPr>
              <a:t> (</a:t>
            </a:r>
            <a:r>
              <a:rPr lang="af-ZA" sz="1900" err="1">
                <a:latin typeface="Calibri"/>
                <a:ea typeface="Calibri"/>
                <a:cs typeface="Calibri"/>
              </a:rPr>
              <a:t>e.g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floating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point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arithmetic</a:t>
            </a:r>
            <a:r>
              <a:rPr lang="af-ZA" sz="1900">
                <a:latin typeface="Calibri"/>
                <a:ea typeface="Calibri"/>
                <a:cs typeface="Calibri"/>
              </a:rPr>
              <a:t>) </a:t>
            </a:r>
            <a:r>
              <a:rPr lang="af-ZA" sz="1900" err="1">
                <a:latin typeface="Calibri"/>
                <a:ea typeface="Calibri"/>
                <a:cs typeface="Calibri"/>
              </a:rPr>
              <a:t>and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can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lead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to</a:t>
            </a:r>
            <a:r>
              <a:rPr lang="af-ZA" sz="1900">
                <a:latin typeface="Calibri"/>
                <a:ea typeface="Calibri"/>
                <a:cs typeface="Calibri"/>
              </a:rPr>
              <a:t> a different </a:t>
            </a:r>
            <a:r>
              <a:rPr lang="af-ZA" sz="1900" err="1">
                <a:latin typeface="Calibri"/>
                <a:ea typeface="Calibri"/>
                <a:cs typeface="Calibri"/>
              </a:rPr>
              <a:t>path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from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the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actual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run</a:t>
            </a:r>
            <a:r>
              <a:rPr lang="af-ZA" sz="1900">
                <a:latin typeface="Calibri"/>
                <a:ea typeface="Calibri"/>
                <a:cs typeface="Calibri"/>
              </a:rPr>
              <a:t>. </a:t>
            </a:r>
            <a:r>
              <a:rPr lang="af-ZA" sz="1900" err="1">
                <a:latin typeface="Calibri"/>
                <a:ea typeface="Calibri"/>
                <a:cs typeface="Calibri"/>
              </a:rPr>
              <a:t>This</a:t>
            </a:r>
            <a:r>
              <a:rPr lang="af-ZA" sz="1900">
                <a:latin typeface="Calibri"/>
                <a:ea typeface="Calibri"/>
                <a:cs typeface="Calibri"/>
              </a:rPr>
              <a:t> is </a:t>
            </a:r>
            <a:r>
              <a:rPr lang="af-ZA" sz="1900" err="1">
                <a:latin typeface="Calibri"/>
                <a:ea typeface="Calibri"/>
                <a:cs typeface="Calibri"/>
              </a:rPr>
              <a:t>called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divergence</a:t>
            </a:r>
            <a:r>
              <a:rPr lang="af-ZA" sz="1900">
                <a:latin typeface="Calibri"/>
                <a:ea typeface="Calibri"/>
                <a:cs typeface="Calibri"/>
              </a:rPr>
              <a:t>.</a:t>
            </a:r>
            <a:endParaRPr lang="en-US" sz="1900"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buFont typeface="Arial"/>
              <a:buChar char="•"/>
            </a:pPr>
            <a:endParaRPr lang="af-ZA" sz="19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af-ZA" sz="1900">
                <a:latin typeface="Calibri"/>
                <a:ea typeface="Calibri"/>
                <a:cs typeface="Calibri"/>
              </a:rPr>
              <a:t>DART </a:t>
            </a:r>
            <a:r>
              <a:rPr lang="af-ZA" sz="1900" err="1">
                <a:latin typeface="Calibri"/>
                <a:ea typeface="Calibri"/>
                <a:cs typeface="Calibri"/>
              </a:rPr>
              <a:t>tries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to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address</a:t>
            </a:r>
            <a:r>
              <a:rPr lang="af-ZA" sz="1900">
                <a:latin typeface="Calibri"/>
                <a:ea typeface="Calibri"/>
                <a:cs typeface="Calibri"/>
              </a:rPr>
              <a:t> some of </a:t>
            </a:r>
            <a:r>
              <a:rPr lang="af-ZA" sz="1900" err="1">
                <a:latin typeface="Calibri"/>
                <a:ea typeface="Calibri"/>
                <a:cs typeface="Calibri"/>
              </a:rPr>
              <a:t>these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problems</a:t>
            </a:r>
            <a:r>
              <a:rPr lang="af-ZA" sz="1900">
                <a:latin typeface="Calibri"/>
                <a:ea typeface="Calibri"/>
                <a:cs typeface="Calibri"/>
              </a:rPr>
              <a:t>, by </a:t>
            </a:r>
            <a:r>
              <a:rPr lang="af-ZA" sz="1900" err="1">
                <a:latin typeface="Calibri"/>
                <a:ea typeface="Calibri"/>
                <a:cs typeface="Calibri"/>
              </a:rPr>
              <a:t>replacing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the</a:t>
            </a:r>
            <a:r>
              <a:rPr lang="af-ZA" sz="1900">
                <a:latin typeface="Calibri"/>
                <a:ea typeface="Calibri"/>
                <a:cs typeface="Calibri"/>
              </a:rPr>
              <a:t> </a:t>
            </a:r>
            <a:r>
              <a:rPr lang="af-ZA" sz="1900" err="1">
                <a:latin typeface="Calibri"/>
                <a:ea typeface="Calibri"/>
                <a:cs typeface="Calibri"/>
              </a:rPr>
              <a:t>symbolic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value</a:t>
            </a:r>
            <a:r>
              <a:rPr lang="af-ZA" sz="1900">
                <a:latin typeface="Calibri"/>
                <a:ea typeface="Calibri"/>
                <a:cs typeface="Calibri"/>
              </a:rPr>
              <a:t> of a </a:t>
            </a:r>
            <a:r>
              <a:rPr lang="af-ZA" sz="1900" err="1">
                <a:latin typeface="Calibri"/>
                <a:ea typeface="Calibri"/>
                <a:cs typeface="Calibri"/>
              </a:rPr>
              <a:t>variable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with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its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concrete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value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whenever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symbolic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execution</a:t>
            </a:r>
            <a:r>
              <a:rPr lang="af-ZA" sz="1900">
                <a:latin typeface="Calibri"/>
                <a:ea typeface="Calibri"/>
                <a:cs typeface="Calibri"/>
              </a:rPr>
              <a:t> </a:t>
            </a:r>
            <a:r>
              <a:rPr lang="af-ZA" sz="1900" err="1">
                <a:latin typeface="Calibri"/>
                <a:ea typeface="Calibri"/>
                <a:cs typeface="Calibri"/>
              </a:rPr>
              <a:t>fails</a:t>
            </a:r>
            <a:r>
              <a:rPr lang="af-ZA" sz="1900">
                <a:latin typeface="Calibri"/>
                <a:ea typeface="Calibri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64211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707C388-66D8-42EF-FCA4-A2A4C8C56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b="1"/>
              <a:t>SAGE: </a:t>
            </a:r>
            <a:r>
              <a:rPr lang="el-GR" sz="3600" b="1" err="1"/>
              <a:t>Scalable</a:t>
            </a:r>
            <a:r>
              <a:rPr lang="el-GR" sz="3600" b="1"/>
              <a:t>, </a:t>
            </a:r>
            <a:r>
              <a:rPr lang="el-GR" sz="3600" b="1" err="1"/>
              <a:t>Automated</a:t>
            </a:r>
            <a:r>
              <a:rPr lang="el-GR" sz="3600" b="1"/>
              <a:t>, </a:t>
            </a:r>
            <a:r>
              <a:rPr lang="el-GR" sz="3600" b="1" err="1"/>
              <a:t>Guided</a:t>
            </a:r>
            <a:r>
              <a:rPr lang="el-GR" sz="3600" b="1"/>
              <a:t> </a:t>
            </a:r>
            <a:r>
              <a:rPr lang="el-GR" sz="3600" b="1" err="1"/>
              <a:t>Execution</a:t>
            </a:r>
            <a:endParaRPr lang="el-GR" sz="3600" err="1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C5FD758-1C5B-CE66-164D-CFF08D216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l-GR" sz="2400">
                <a:latin typeface="Calibri"/>
                <a:ea typeface="Calibri"/>
                <a:cs typeface="Calibri"/>
              </a:rPr>
              <a:t>SAGE </a:t>
            </a:r>
            <a:r>
              <a:rPr lang="el-GR" sz="2400" err="1">
                <a:latin typeface="Calibri"/>
                <a:ea typeface="Calibri"/>
                <a:cs typeface="Calibri"/>
              </a:rPr>
              <a:t>is</a:t>
            </a:r>
            <a:r>
              <a:rPr lang="el-GR" sz="2400">
                <a:latin typeface="Calibri"/>
                <a:ea typeface="Calibri"/>
                <a:cs typeface="Calibri"/>
              </a:rPr>
              <a:t> the </a:t>
            </a:r>
            <a:r>
              <a:rPr lang="el-GR" sz="2400" err="1">
                <a:latin typeface="Calibri"/>
                <a:ea typeface="Calibri"/>
                <a:cs typeface="Calibri"/>
              </a:rPr>
              <a:t>first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industry-scale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whitebox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fuzzing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tool</a:t>
            </a:r>
            <a:r>
              <a:rPr lang="el-GR" sz="2400">
                <a:latin typeface="Calibri"/>
                <a:ea typeface="Calibri"/>
                <a:cs typeface="Calibri"/>
              </a:rPr>
              <a:t>. </a:t>
            </a:r>
            <a:endParaRPr lang="en-US" sz="24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l-GR" sz="2400" err="1">
                <a:latin typeface="Calibri"/>
                <a:ea typeface="Calibri"/>
                <a:cs typeface="Calibri"/>
              </a:rPr>
              <a:t>It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was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implemented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by</a:t>
            </a:r>
            <a:r>
              <a:rPr lang="el-GR" sz="2400">
                <a:latin typeface="Calibri"/>
                <a:ea typeface="Calibri"/>
                <a:cs typeface="Calibri"/>
              </a:rPr>
              <a:t> Microsoft and </a:t>
            </a:r>
            <a:r>
              <a:rPr lang="el-GR" sz="2400" err="1">
                <a:latin typeface="Calibri"/>
                <a:ea typeface="Calibri"/>
                <a:cs typeface="Calibri"/>
              </a:rPr>
              <a:t>is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actively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used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to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find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bugs</a:t>
            </a:r>
            <a:r>
              <a:rPr lang="el-GR" sz="2400">
                <a:latin typeface="Calibri"/>
                <a:ea typeface="Calibri"/>
                <a:cs typeface="Calibri"/>
              </a:rPr>
              <a:t> on Microsoft </a:t>
            </a:r>
            <a:r>
              <a:rPr lang="el-GR" sz="2400" err="1">
                <a:latin typeface="Calibri"/>
                <a:ea typeface="Calibri"/>
                <a:cs typeface="Calibri"/>
              </a:rPr>
              <a:t>software</a:t>
            </a:r>
            <a:r>
              <a:rPr lang="el-GR" sz="2400">
                <a:latin typeface="Calibri"/>
                <a:ea typeface="Calibri"/>
                <a:cs typeface="Calibri"/>
              </a:rPr>
              <a:t>.</a:t>
            </a:r>
            <a:endParaRPr lang="en-US" sz="24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l-GR" sz="2400" err="1">
                <a:latin typeface="Calibri"/>
                <a:ea typeface="Calibri"/>
                <a:cs typeface="Calibri"/>
              </a:rPr>
              <a:t>It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uses</a:t>
            </a:r>
            <a:r>
              <a:rPr lang="el-GR" sz="2400">
                <a:latin typeface="Calibri"/>
                <a:ea typeface="Calibri"/>
                <a:cs typeface="Calibri"/>
              </a:rPr>
              <a:t> the </a:t>
            </a:r>
            <a:r>
              <a:rPr lang="el-GR" sz="2400" err="1">
                <a:latin typeface="Calibri"/>
                <a:ea typeface="Calibri"/>
                <a:cs typeface="Calibri"/>
              </a:rPr>
              <a:t>symbolic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execution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along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with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runtime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testing</a:t>
            </a:r>
            <a:r>
              <a:rPr lang="el-GR" sz="2400">
                <a:latin typeface="Calibri"/>
                <a:ea typeface="Calibri"/>
                <a:cs typeface="Calibri"/>
              </a:rPr>
              <a:t>, </a:t>
            </a:r>
            <a:r>
              <a:rPr lang="el-GR" sz="2400" err="1">
                <a:latin typeface="Calibri"/>
                <a:ea typeface="Calibri"/>
                <a:cs typeface="Calibri"/>
              </a:rPr>
              <a:t>like</a:t>
            </a:r>
            <a:r>
              <a:rPr lang="el-GR" sz="2400">
                <a:latin typeface="Calibri"/>
                <a:ea typeface="Calibri"/>
                <a:cs typeface="Calibri"/>
              </a:rPr>
              <a:t> DART </a:t>
            </a:r>
            <a:r>
              <a:rPr lang="el-GR" sz="2400" err="1">
                <a:latin typeface="Calibri"/>
                <a:ea typeface="Calibri"/>
                <a:cs typeface="Calibri"/>
              </a:rPr>
              <a:t>does</a:t>
            </a:r>
            <a:r>
              <a:rPr lang="el-GR" sz="2400">
                <a:latin typeface="Calibri"/>
                <a:ea typeface="Calibri"/>
                <a:cs typeface="Calibri"/>
              </a:rPr>
              <a:t>, </a:t>
            </a:r>
            <a:r>
              <a:rPr lang="el-GR" sz="2400" err="1">
                <a:latin typeface="Calibri"/>
                <a:ea typeface="Calibri"/>
                <a:cs typeface="Calibri"/>
              </a:rPr>
              <a:t>but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it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can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scale</a:t>
            </a:r>
            <a:r>
              <a:rPr lang="el-GR" sz="2400">
                <a:latin typeface="Calibri"/>
                <a:ea typeface="Calibri"/>
                <a:cs typeface="Calibri"/>
              </a:rPr>
              <a:t> on </a:t>
            </a:r>
            <a:r>
              <a:rPr lang="el-GR" sz="2400" err="1">
                <a:latin typeface="Calibri"/>
                <a:ea typeface="Calibri"/>
                <a:cs typeface="Calibri"/>
              </a:rPr>
              <a:t>complex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systems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through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it's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generational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search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algorithm</a:t>
            </a:r>
            <a:r>
              <a:rPr lang="el-GR" sz="2400">
                <a:latin typeface="Calibri"/>
                <a:ea typeface="Calibri"/>
                <a:cs typeface="Calibri"/>
              </a:rPr>
              <a:t> and </a:t>
            </a:r>
            <a:r>
              <a:rPr lang="el-GR" sz="2400" err="1">
                <a:latin typeface="Calibri"/>
                <a:ea typeface="Calibri"/>
                <a:cs typeface="Calibri"/>
              </a:rPr>
              <a:t>optimizations</a:t>
            </a:r>
            <a:r>
              <a:rPr lang="el-GR" sz="2400">
                <a:latin typeface="Calibri"/>
                <a:ea typeface="Calibri"/>
                <a:cs typeface="Calibri"/>
              </a:rPr>
              <a:t>.</a:t>
            </a:r>
            <a:endParaRPr lang="en-US" sz="24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endParaRPr lang="el-GR" sz="24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endParaRPr lang="el-GR" sz="240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32306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842453-CCE4-06FC-6C7C-FE5B95272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b="1"/>
              <a:t>SAGE </a:t>
            </a:r>
            <a:r>
              <a:rPr lang="el-GR" sz="3600" b="1" err="1"/>
              <a:t>Features</a:t>
            </a:r>
            <a:endParaRPr lang="en-US" sz="3600" err="1">
              <a:latin typeface="Neue Haas Grotesk Text Pro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C8B5FF2-609F-78C3-4453-333B4C3C8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120000"/>
              </a:lnSpc>
              <a:buFont typeface="Arial,Sans-Serif"/>
              <a:buChar char="•"/>
            </a:pPr>
            <a:r>
              <a:rPr lang="el-GR" sz="2400" err="1">
                <a:latin typeface="Calibri"/>
                <a:ea typeface="Calibri"/>
                <a:cs typeface="Calibri"/>
              </a:rPr>
              <a:t>It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can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deal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with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path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explosion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through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its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search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algorithm</a:t>
            </a:r>
            <a:r>
              <a:rPr lang="el-GR" sz="2400">
                <a:latin typeface="Calibri"/>
                <a:ea typeface="Calibri"/>
                <a:cs typeface="Calibri"/>
              </a:rPr>
              <a:t> and </a:t>
            </a:r>
            <a:r>
              <a:rPr lang="el-GR" sz="2400" err="1">
                <a:latin typeface="Calibri"/>
                <a:ea typeface="Calibri"/>
                <a:cs typeface="Calibri"/>
              </a:rPr>
              <a:t>optimizations</a:t>
            </a:r>
            <a:r>
              <a:rPr lang="el-GR" sz="2400">
                <a:latin typeface="Calibri"/>
                <a:ea typeface="Calibri"/>
                <a:cs typeface="Calibri"/>
              </a:rPr>
              <a:t>. </a:t>
            </a:r>
            <a:endParaRPr lang="en-US" sz="2400">
              <a:latin typeface="Calibri"/>
              <a:ea typeface="Calibri"/>
              <a:cs typeface="Calibri"/>
            </a:endParaRPr>
          </a:p>
          <a:p>
            <a:pPr marL="457200" indent="-457200">
              <a:lnSpc>
                <a:spcPct val="120000"/>
              </a:lnSpc>
              <a:buFont typeface="Arial,Sans-Serif"/>
              <a:buChar char="•"/>
            </a:pPr>
            <a:r>
              <a:rPr lang="el-GR" sz="2400">
                <a:latin typeface="Calibri"/>
                <a:ea typeface="Calibri"/>
                <a:cs typeface="Calibri"/>
              </a:rPr>
              <a:t>SAGE </a:t>
            </a:r>
            <a:r>
              <a:rPr lang="el-GR" sz="2400" err="1">
                <a:latin typeface="Calibri"/>
                <a:ea typeface="Calibri"/>
                <a:cs typeface="Calibri"/>
              </a:rPr>
              <a:t>adopts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an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offline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trace-based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constraint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generation</a:t>
            </a:r>
            <a:r>
              <a:rPr lang="el-GR" sz="2400">
                <a:latin typeface="Calibri"/>
                <a:ea typeface="Calibri"/>
                <a:cs typeface="Calibri"/>
              </a:rPr>
              <a:t>.</a:t>
            </a:r>
            <a:endParaRPr lang="en-US" sz="2400">
              <a:latin typeface="Calibri"/>
              <a:ea typeface="Calibri"/>
              <a:cs typeface="Calibri"/>
            </a:endParaRPr>
          </a:p>
          <a:p>
            <a:pPr marL="457200" indent="-457200">
              <a:lnSpc>
                <a:spcPct val="120000"/>
              </a:lnSpc>
              <a:buFont typeface="Arial,Sans-Serif"/>
              <a:buChar char="•"/>
            </a:pPr>
            <a:r>
              <a:rPr lang="el-GR" sz="2400" err="1">
                <a:latin typeface="Calibri"/>
                <a:ea typeface="Calibri"/>
                <a:cs typeface="Calibri"/>
              </a:rPr>
              <a:t>It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works</a:t>
            </a:r>
            <a:r>
              <a:rPr lang="el-GR" sz="2400">
                <a:latin typeface="Calibri"/>
                <a:ea typeface="Calibri"/>
                <a:cs typeface="Calibri"/>
              </a:rPr>
              <a:t> on x86 </a:t>
            </a:r>
            <a:r>
              <a:rPr lang="el-GR" sz="2400" err="1">
                <a:latin typeface="Calibri"/>
                <a:ea typeface="Calibri"/>
                <a:cs typeface="Calibri"/>
              </a:rPr>
              <a:t>architecture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binaries</a:t>
            </a:r>
            <a:r>
              <a:rPr lang="el-GR" sz="2400">
                <a:latin typeface="Calibri"/>
                <a:ea typeface="Calibri"/>
                <a:cs typeface="Calibri"/>
              </a:rPr>
              <a:t> (</a:t>
            </a:r>
            <a:r>
              <a:rPr lang="el-GR" sz="2400" err="1">
                <a:latin typeface="Calibri"/>
                <a:ea typeface="Calibri"/>
                <a:cs typeface="Calibri"/>
              </a:rPr>
              <a:t>using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iDNA</a:t>
            </a:r>
            <a:r>
              <a:rPr lang="el-GR" sz="2400">
                <a:latin typeface="Calibri"/>
                <a:ea typeface="Calibri"/>
                <a:cs typeface="Calibri"/>
              </a:rPr>
              <a:t>). </a:t>
            </a:r>
            <a:r>
              <a:rPr lang="el-GR" sz="2400" err="1">
                <a:latin typeface="Calibri"/>
                <a:ea typeface="Calibri"/>
                <a:cs typeface="Calibri"/>
              </a:rPr>
              <a:t>So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it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can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deal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with</a:t>
            </a:r>
            <a:r>
              <a:rPr lang="el-GR" sz="2400">
                <a:latin typeface="Calibri"/>
                <a:ea typeface="Calibri"/>
                <a:cs typeface="Calibri"/>
              </a:rPr>
              <a:t>: </a:t>
            </a:r>
            <a:endParaRPr lang="en-US" sz="2400">
              <a:latin typeface="Calibri"/>
              <a:ea typeface="Calibri"/>
              <a:cs typeface="Calibri"/>
            </a:endParaRPr>
          </a:p>
          <a:p>
            <a:pPr marL="971550" lvl="1" indent="-342900">
              <a:lnSpc>
                <a:spcPct val="120000"/>
              </a:lnSpc>
              <a:buFont typeface="Courier New,monospace"/>
              <a:buChar char="o"/>
            </a:pPr>
            <a:r>
              <a:rPr lang="el-GR" err="1">
                <a:latin typeface="Calibri"/>
                <a:ea typeface="Calibri"/>
                <a:cs typeface="Calibri"/>
              </a:rPr>
              <a:t>Compiler</a:t>
            </a:r>
            <a:r>
              <a:rPr lang="el-GR">
                <a:latin typeface="Calibri"/>
                <a:ea typeface="Calibri"/>
                <a:cs typeface="Calibri"/>
              </a:rPr>
              <a:t> and post-</a:t>
            </a:r>
            <a:r>
              <a:rPr lang="el-GR" err="1">
                <a:latin typeface="Calibri"/>
                <a:ea typeface="Calibri"/>
                <a:cs typeface="Calibri"/>
              </a:rPr>
              <a:t>build</a:t>
            </a:r>
            <a:r>
              <a:rPr lang="el-GR">
                <a:latin typeface="Calibri"/>
                <a:ea typeface="Calibri"/>
                <a:cs typeface="Calibri"/>
              </a:rPr>
              <a:t> </a:t>
            </a:r>
            <a:r>
              <a:rPr lang="el-GR" err="1">
                <a:latin typeface="Calibri"/>
                <a:ea typeface="Calibri"/>
                <a:cs typeface="Calibri"/>
              </a:rPr>
              <a:t>transformations</a:t>
            </a:r>
            <a:r>
              <a:rPr lang="el-GR">
                <a:latin typeface="Calibri"/>
                <a:ea typeface="Calibri"/>
                <a:cs typeface="Calibri"/>
              </a:rPr>
              <a:t>.</a:t>
            </a:r>
            <a:endParaRPr lang="en-US">
              <a:latin typeface="Calibri"/>
              <a:ea typeface="Calibri"/>
              <a:cs typeface="Calibri"/>
            </a:endParaRPr>
          </a:p>
          <a:p>
            <a:pPr marL="971550" lvl="1" indent="-342900">
              <a:lnSpc>
                <a:spcPct val="120000"/>
              </a:lnSpc>
              <a:buFont typeface="Courier New,monospace"/>
              <a:buChar char="o"/>
            </a:pPr>
            <a:r>
              <a:rPr lang="el-GR" err="1">
                <a:latin typeface="Calibri"/>
                <a:ea typeface="Calibri"/>
                <a:cs typeface="Calibri"/>
              </a:rPr>
              <a:t>Unavailability</a:t>
            </a:r>
            <a:r>
              <a:rPr lang="el-GR">
                <a:latin typeface="Calibri"/>
                <a:ea typeface="Calibri"/>
                <a:cs typeface="Calibri"/>
              </a:rPr>
              <a:t> of </a:t>
            </a:r>
            <a:r>
              <a:rPr lang="el-GR" err="1">
                <a:latin typeface="Calibri"/>
                <a:ea typeface="Calibri"/>
                <a:cs typeface="Calibri"/>
              </a:rPr>
              <a:t>source</a:t>
            </a:r>
            <a:r>
              <a:rPr lang="el-GR">
                <a:latin typeface="Calibri"/>
                <a:ea typeface="Calibri"/>
                <a:cs typeface="Calibri"/>
              </a:rPr>
              <a:t>. </a:t>
            </a:r>
            <a:endParaRPr lang="en-US">
              <a:latin typeface="Calibri"/>
              <a:ea typeface="Calibri"/>
              <a:cs typeface="Calibri"/>
            </a:endParaRPr>
          </a:p>
          <a:p>
            <a:pPr marL="971550" lvl="1" indent="-342900">
              <a:lnSpc>
                <a:spcPct val="120000"/>
              </a:lnSpc>
              <a:buFont typeface="Courier New,monospace"/>
              <a:buChar char="o"/>
            </a:pPr>
            <a:r>
              <a:rPr lang="el-GR" err="1">
                <a:latin typeface="Calibri"/>
                <a:ea typeface="Calibri"/>
                <a:cs typeface="Calibri"/>
              </a:rPr>
              <a:t>Multitude</a:t>
            </a:r>
            <a:r>
              <a:rPr lang="el-GR">
                <a:latin typeface="Calibri"/>
                <a:ea typeface="Calibri"/>
                <a:cs typeface="Calibri"/>
              </a:rPr>
              <a:t> of </a:t>
            </a:r>
            <a:r>
              <a:rPr lang="el-GR" err="1">
                <a:latin typeface="Calibri"/>
                <a:ea typeface="Calibri"/>
                <a:cs typeface="Calibri"/>
              </a:rPr>
              <a:t>languages</a:t>
            </a:r>
            <a:r>
              <a:rPr lang="el-GR">
                <a:latin typeface="Calibri"/>
                <a:ea typeface="Calibri"/>
                <a:cs typeface="Calibri"/>
              </a:rPr>
              <a:t> and </a:t>
            </a:r>
            <a:r>
              <a:rPr lang="el-GR" err="1">
                <a:latin typeface="Calibri"/>
                <a:ea typeface="Calibri"/>
                <a:cs typeface="Calibri"/>
              </a:rPr>
              <a:t>build</a:t>
            </a:r>
            <a:r>
              <a:rPr lang="el-GR">
                <a:latin typeface="Calibri"/>
                <a:ea typeface="Calibri"/>
                <a:cs typeface="Calibri"/>
              </a:rPr>
              <a:t> </a:t>
            </a:r>
            <a:r>
              <a:rPr lang="el-GR" err="1">
                <a:latin typeface="Calibri"/>
                <a:ea typeface="Calibri"/>
                <a:cs typeface="Calibri"/>
              </a:rPr>
              <a:t>processes</a:t>
            </a:r>
            <a:endParaRPr lang="el-GR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endParaRPr lang="el-GR" sz="240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4725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15992F-D819-BF4A-AFE2-1DE339B49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D06EEF-6C42-7A68-2208-4CA61DCC9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/>
              <a:t>SAGE </a:t>
            </a:r>
            <a:r>
              <a:rPr lang="el-GR" sz="3600" b="1" err="1"/>
              <a:t>Architecture</a:t>
            </a:r>
            <a:endParaRPr lang="el-GR" sz="3600" err="1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53C25F8-D344-37CF-0132-BA05781F34FA}"/>
              </a:ext>
            </a:extLst>
          </p:cNvPr>
          <p:cNvSpPr/>
          <p:nvPr/>
        </p:nvSpPr>
        <p:spPr>
          <a:xfrm>
            <a:off x="2738437" y="3492500"/>
            <a:ext cx="1073150" cy="96996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/>
              <a:t>Check For Crashes (</a:t>
            </a:r>
            <a:r>
              <a:rPr lang="en-US" sz="1200" err="1"/>
              <a:t>AppVerifier</a:t>
            </a:r>
            <a:r>
              <a:rPr lang="en-US" sz="1200"/>
              <a:t>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ED4008-0D84-58DD-6911-9B7D3231FE17}"/>
              </a:ext>
            </a:extLst>
          </p:cNvPr>
          <p:cNvSpPr/>
          <p:nvPr/>
        </p:nvSpPr>
        <p:spPr>
          <a:xfrm>
            <a:off x="4611687" y="3492500"/>
            <a:ext cx="1073150" cy="96996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>
                <a:solidFill>
                  <a:srgbClr val="FFFFFF"/>
                </a:solidFill>
                <a:latin typeface="Aptos"/>
              </a:rPr>
              <a:t>Code </a:t>
            </a:r>
            <a:r>
              <a:rPr lang="en-US" sz="1200">
                <a:latin typeface="Aptos"/>
              </a:rPr>
              <a:t>Coverage</a:t>
            </a:r>
            <a:endParaRPr lang="en-US">
              <a:latin typeface="Aptos"/>
            </a:endParaRPr>
          </a:p>
          <a:p>
            <a:pPr algn="ctr"/>
            <a:r>
              <a:rPr lang="en-US" sz="1200"/>
              <a:t>(Nirvana)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721A87-EA68-47CA-B2B8-CC38958EC48C}"/>
              </a:ext>
            </a:extLst>
          </p:cNvPr>
          <p:cNvSpPr/>
          <p:nvPr/>
        </p:nvSpPr>
        <p:spPr>
          <a:xfrm>
            <a:off x="6564313" y="3492500"/>
            <a:ext cx="1073150" cy="96996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>
                <a:solidFill>
                  <a:srgbClr val="FFFFFF"/>
                </a:solidFill>
                <a:latin typeface="Aptos"/>
              </a:rPr>
              <a:t>Generate Constraints</a:t>
            </a:r>
            <a:endParaRPr lang="en-US">
              <a:solidFill>
                <a:srgbClr val="FFFFFF"/>
              </a:solidFill>
              <a:latin typeface="Aptos"/>
            </a:endParaRPr>
          </a:p>
          <a:p>
            <a:pPr algn="ctr"/>
            <a:r>
              <a:rPr lang="en-US" sz="1200"/>
              <a:t>(</a:t>
            </a:r>
            <a:r>
              <a:rPr lang="en-US" sz="1200" err="1"/>
              <a:t>TruScan</a:t>
            </a:r>
            <a:r>
              <a:rPr lang="en-US" sz="1200"/>
              <a:t>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401A29-14F2-DDC8-34B0-477750866B99}"/>
              </a:ext>
            </a:extLst>
          </p:cNvPr>
          <p:cNvSpPr/>
          <p:nvPr/>
        </p:nvSpPr>
        <p:spPr>
          <a:xfrm>
            <a:off x="8477250" y="3492500"/>
            <a:ext cx="1073150" cy="96996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>
                <a:solidFill>
                  <a:srgbClr val="FFFFFF"/>
                </a:solidFill>
                <a:latin typeface="Aptos"/>
              </a:rPr>
              <a:t>Solve Constraints (Z3)</a:t>
            </a:r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9AFC5F58-51FD-298D-09BA-5D7529374D02}"/>
              </a:ext>
            </a:extLst>
          </p:cNvPr>
          <p:cNvSpPr/>
          <p:nvPr/>
        </p:nvSpPr>
        <p:spPr>
          <a:xfrm>
            <a:off x="3929062" y="3762375"/>
            <a:ext cx="595312" cy="428625"/>
          </a:xfrm>
          <a:prstGeom prst="rightArrow">
            <a:avLst/>
          </a:prstGeom>
          <a:solidFill>
            <a:srgbClr val="ED6D6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D4F4F"/>
              </a:solidFill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D581D8B8-8340-9A17-CDC7-09B1A1BD0A84}"/>
              </a:ext>
            </a:extLst>
          </p:cNvPr>
          <p:cNvSpPr/>
          <p:nvPr/>
        </p:nvSpPr>
        <p:spPr>
          <a:xfrm>
            <a:off x="5802312" y="3730625"/>
            <a:ext cx="595312" cy="428625"/>
          </a:xfrm>
          <a:prstGeom prst="rightArrow">
            <a:avLst/>
          </a:prstGeom>
          <a:solidFill>
            <a:srgbClr val="ED6D6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D4F4F"/>
              </a:solidFill>
            </a:endParaRP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EA27AC6C-EABA-B900-B42E-A4EB1FAEBCFD}"/>
              </a:ext>
            </a:extLst>
          </p:cNvPr>
          <p:cNvSpPr/>
          <p:nvPr/>
        </p:nvSpPr>
        <p:spPr>
          <a:xfrm>
            <a:off x="7754937" y="3730625"/>
            <a:ext cx="595312" cy="428625"/>
          </a:xfrm>
          <a:prstGeom prst="rightArrow">
            <a:avLst/>
          </a:prstGeom>
          <a:solidFill>
            <a:srgbClr val="ED6D6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D4F4F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F3D0FEB-97CA-688B-203F-150D50A01655}"/>
              </a:ext>
            </a:extLst>
          </p:cNvPr>
          <p:cNvCxnSpPr/>
          <p:nvPr/>
        </p:nvCxnSpPr>
        <p:spPr>
          <a:xfrm>
            <a:off x="3496623" y="2908629"/>
            <a:ext cx="1527814" cy="5420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2245B8F-2C40-EFDD-D6AB-8B2E1F0951FE}"/>
              </a:ext>
            </a:extLst>
          </p:cNvPr>
          <p:cNvCxnSpPr/>
          <p:nvPr/>
        </p:nvCxnSpPr>
        <p:spPr>
          <a:xfrm>
            <a:off x="3260250" y="2859356"/>
            <a:ext cx="7938" cy="62706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5305D59-33AE-D38C-2E4C-7A9C5B58D413}"/>
              </a:ext>
            </a:extLst>
          </p:cNvPr>
          <p:cNvCxnSpPr/>
          <p:nvPr/>
        </p:nvCxnSpPr>
        <p:spPr>
          <a:xfrm flipV="1">
            <a:off x="5177725" y="2930895"/>
            <a:ext cx="834673" cy="52088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345AB37-0081-01C8-0443-7C19393EC678}"/>
              </a:ext>
            </a:extLst>
          </p:cNvPr>
          <p:cNvCxnSpPr/>
          <p:nvPr/>
        </p:nvCxnSpPr>
        <p:spPr>
          <a:xfrm>
            <a:off x="6056622" y="2946049"/>
            <a:ext cx="1026205" cy="50562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48DD20A-95C6-A201-E2FE-FE85CD13003B}"/>
              </a:ext>
            </a:extLst>
          </p:cNvPr>
          <p:cNvCxnSpPr/>
          <p:nvPr/>
        </p:nvCxnSpPr>
        <p:spPr>
          <a:xfrm flipV="1">
            <a:off x="7165293" y="2949864"/>
            <a:ext cx="1041771" cy="47377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AA05F2E-EB6C-FEF0-14FE-5A535BA8041F}"/>
              </a:ext>
            </a:extLst>
          </p:cNvPr>
          <p:cNvCxnSpPr/>
          <p:nvPr/>
        </p:nvCxnSpPr>
        <p:spPr>
          <a:xfrm>
            <a:off x="8247062" y="2930070"/>
            <a:ext cx="857250" cy="51593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550BFDB-7223-1997-BD98-D47D89F1D2ED}"/>
              </a:ext>
            </a:extLst>
          </p:cNvPr>
          <p:cNvCxnSpPr/>
          <p:nvPr/>
        </p:nvCxnSpPr>
        <p:spPr>
          <a:xfrm flipH="1">
            <a:off x="7523617" y="4599214"/>
            <a:ext cx="1562553" cy="69623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34F4DA6-5C5B-B0E7-DA2D-041786EC8B5F}"/>
              </a:ext>
            </a:extLst>
          </p:cNvPr>
          <p:cNvCxnSpPr/>
          <p:nvPr/>
        </p:nvCxnSpPr>
        <p:spPr>
          <a:xfrm flipH="1" flipV="1">
            <a:off x="5151436" y="4572000"/>
            <a:ext cx="1174750" cy="865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F184241-E726-D0A3-8B8D-79E4A0D12090}"/>
              </a:ext>
            </a:extLst>
          </p:cNvPr>
          <p:cNvCxnSpPr/>
          <p:nvPr/>
        </p:nvCxnSpPr>
        <p:spPr>
          <a:xfrm flipH="1" flipV="1">
            <a:off x="3408424" y="4518232"/>
            <a:ext cx="2822720" cy="109162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267DA1C-FC6C-4B7D-9936-3236024CDDC0}"/>
              </a:ext>
            </a:extLst>
          </p:cNvPr>
          <p:cNvSpPr/>
          <p:nvPr/>
        </p:nvSpPr>
        <p:spPr>
          <a:xfrm>
            <a:off x="5450794" y="2032000"/>
            <a:ext cx="1182687" cy="88899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Converge Data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E10BE06-FC37-BCD2-776E-03ACDE4F994D}"/>
              </a:ext>
            </a:extLst>
          </p:cNvPr>
          <p:cNvSpPr/>
          <p:nvPr/>
        </p:nvSpPr>
        <p:spPr>
          <a:xfrm>
            <a:off x="7485061" y="2032000"/>
            <a:ext cx="1484312" cy="88899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Constraints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498D895-C4DF-54EC-20DD-C19C3E97E4E8}"/>
              </a:ext>
            </a:extLst>
          </p:cNvPr>
          <p:cNvSpPr/>
          <p:nvPr/>
        </p:nvSpPr>
        <p:spPr>
          <a:xfrm>
            <a:off x="2825750" y="2151062"/>
            <a:ext cx="920750" cy="65087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Input0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6DFCE78-828C-A76F-A5CE-61BBA9A3B491}"/>
              </a:ext>
            </a:extLst>
          </p:cNvPr>
          <p:cNvSpPr/>
          <p:nvPr/>
        </p:nvSpPr>
        <p:spPr>
          <a:xfrm>
            <a:off x="6350000" y="4683125"/>
            <a:ext cx="920750" cy="65087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Input1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7F6BB6F1-76D9-B94D-96B6-010D0E207B85}"/>
              </a:ext>
            </a:extLst>
          </p:cNvPr>
          <p:cNvSpPr/>
          <p:nvPr/>
        </p:nvSpPr>
        <p:spPr>
          <a:xfrm>
            <a:off x="6532562" y="5111750"/>
            <a:ext cx="920750" cy="65087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Input2</a:t>
            </a:r>
          </a:p>
          <a:p>
            <a:pPr algn="ctr"/>
            <a:r>
              <a:rPr lang="en-US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5D7CD2C-CF2D-105D-35C3-CC5B53B01000}"/>
              </a:ext>
            </a:extLst>
          </p:cNvPr>
          <p:cNvSpPr/>
          <p:nvPr/>
        </p:nvSpPr>
        <p:spPr>
          <a:xfrm>
            <a:off x="6814911" y="5662839"/>
            <a:ext cx="1031875" cy="65087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err="1">
                <a:solidFill>
                  <a:schemeClr val="tx1"/>
                </a:solidFill>
              </a:rPr>
              <a:t>InputN</a:t>
            </a:r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8610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5E2AC38-4503-8060-797B-73C75DC63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 err="1"/>
              <a:t>iDNA</a:t>
            </a:r>
            <a:r>
              <a:rPr lang="el-GR" sz="3600" b="1"/>
              <a:t> </a:t>
            </a:r>
            <a:r>
              <a:rPr lang="el-GR" sz="3600" b="1" err="1"/>
              <a:t>Framework</a:t>
            </a:r>
            <a:endParaRPr lang="el-GR" sz="3600" b="1" err="1">
              <a:latin typeface="Aptos Display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DAB8BDD-A583-A2B8-F4AA-26682216F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l-GR" sz="2000">
                <a:latin typeface="Calibri"/>
                <a:ea typeface="Calibri"/>
                <a:cs typeface="Calibri"/>
              </a:rPr>
              <a:t>A </a:t>
            </a:r>
            <a:r>
              <a:rPr lang="el-GR" sz="2000" err="1">
                <a:latin typeface="Calibri"/>
                <a:ea typeface="Calibri"/>
                <a:cs typeface="Calibri"/>
              </a:rPr>
              <a:t>framework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used</a:t>
            </a:r>
            <a:r>
              <a:rPr lang="el-GR" sz="2000">
                <a:latin typeface="Calibri"/>
                <a:ea typeface="Calibri"/>
                <a:cs typeface="Calibri"/>
              </a:rPr>
              <a:t> for </a:t>
            </a:r>
            <a:r>
              <a:rPr lang="el-GR" sz="2000" err="1">
                <a:latin typeface="Calibri"/>
                <a:ea typeface="Calibri"/>
                <a:cs typeface="Calibri"/>
              </a:rPr>
              <a:t>creating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traces</a:t>
            </a:r>
            <a:r>
              <a:rPr lang="el-GR" sz="2000">
                <a:latin typeface="Calibri"/>
                <a:ea typeface="Calibri"/>
                <a:cs typeface="Calibri"/>
              </a:rPr>
              <a:t> on </a:t>
            </a:r>
            <a:r>
              <a:rPr lang="el-GR" sz="2000" err="1">
                <a:latin typeface="Calibri"/>
                <a:ea typeface="Calibri"/>
                <a:cs typeface="Calibri"/>
              </a:rPr>
              <a:t>binary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files</a:t>
            </a:r>
            <a:r>
              <a:rPr lang="el-GR" sz="2000">
                <a:latin typeface="Calibri"/>
                <a:ea typeface="Calibri"/>
                <a:cs typeface="Calibri"/>
              </a:rPr>
              <a:t>, </a:t>
            </a:r>
            <a:r>
              <a:rPr lang="el-GR" sz="2000" err="1">
                <a:latin typeface="Calibri"/>
                <a:ea typeface="Calibri"/>
                <a:cs typeface="Calibri"/>
              </a:rPr>
              <a:t>that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are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able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to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reproduce</a:t>
            </a:r>
            <a:r>
              <a:rPr lang="el-GR" sz="2000">
                <a:latin typeface="Calibri"/>
                <a:ea typeface="Calibri"/>
                <a:cs typeface="Calibri"/>
              </a:rPr>
              <a:t> the </a:t>
            </a:r>
            <a:r>
              <a:rPr lang="el-GR" sz="2000" err="1">
                <a:latin typeface="Calibri"/>
                <a:ea typeface="Calibri"/>
                <a:cs typeface="Calibri"/>
              </a:rPr>
              <a:t>recorded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runs</a:t>
            </a:r>
            <a:r>
              <a:rPr lang="el-GR" sz="2000">
                <a:latin typeface="Calibri"/>
                <a:ea typeface="Calibri"/>
                <a:cs typeface="Calibri"/>
              </a:rPr>
              <a:t>. For </a:t>
            </a:r>
            <a:r>
              <a:rPr lang="el-GR" sz="2000" err="1">
                <a:latin typeface="Calibri"/>
                <a:ea typeface="Calibri"/>
                <a:cs typeface="Calibri"/>
              </a:rPr>
              <a:t>every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run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it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catches</a:t>
            </a:r>
            <a:r>
              <a:rPr lang="el-GR" sz="2000">
                <a:latin typeface="Calibri"/>
                <a:ea typeface="Calibri"/>
                <a:cs typeface="Calibri"/>
              </a:rPr>
              <a:t> the </a:t>
            </a:r>
            <a:r>
              <a:rPr lang="el-GR" sz="2000" err="1">
                <a:latin typeface="Calibri"/>
                <a:ea typeface="Calibri"/>
                <a:cs typeface="Calibri"/>
              </a:rPr>
              <a:t>factors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that</a:t>
            </a:r>
            <a:r>
              <a:rPr lang="el-GR" sz="2000">
                <a:latin typeface="Calibri"/>
                <a:ea typeface="Calibri"/>
                <a:cs typeface="Calibri"/>
              </a:rPr>
              <a:t> </a:t>
            </a:r>
            <a:r>
              <a:rPr lang="el-GR" sz="2000" err="1">
                <a:latin typeface="Calibri"/>
                <a:ea typeface="Calibri"/>
                <a:cs typeface="Calibri"/>
              </a:rPr>
              <a:t>can't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be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reproduced</a:t>
            </a:r>
            <a:r>
              <a:rPr lang="el-GR" sz="2000">
                <a:latin typeface="Calibri"/>
                <a:ea typeface="Calibri"/>
                <a:cs typeface="Calibri"/>
              </a:rPr>
              <a:t>, </a:t>
            </a:r>
            <a:r>
              <a:rPr lang="el-GR" sz="2000" err="1">
                <a:latin typeface="Calibri"/>
                <a:ea typeface="Calibri"/>
                <a:cs typeface="Calibri"/>
              </a:rPr>
              <a:t>such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as</a:t>
            </a:r>
            <a:r>
              <a:rPr lang="el-GR" sz="2000">
                <a:latin typeface="Calibri"/>
                <a:ea typeface="Calibri"/>
                <a:cs typeface="Calibri"/>
              </a:rPr>
              <a:t>:</a:t>
            </a:r>
          </a:p>
          <a:p>
            <a:pPr>
              <a:buFont typeface="Arial"/>
              <a:buChar char="•"/>
            </a:pPr>
            <a:r>
              <a:rPr lang="el-GR" sz="2000">
                <a:latin typeface="Calibri"/>
                <a:ea typeface="Calibri"/>
                <a:cs typeface="Calibri"/>
              </a:rPr>
              <a:t>Special </a:t>
            </a:r>
            <a:r>
              <a:rPr lang="el-GR" sz="2000" err="1">
                <a:latin typeface="Calibri"/>
                <a:ea typeface="Calibri"/>
                <a:cs typeface="Calibri"/>
              </a:rPr>
              <a:t>instructions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whose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effects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are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time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or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machine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specific</a:t>
            </a:r>
            <a:r>
              <a:rPr lang="el-GR" sz="2000">
                <a:latin typeface="Calibri"/>
                <a:ea typeface="Calibri"/>
                <a:cs typeface="Calibri"/>
              </a:rPr>
              <a:t>.</a:t>
            </a:r>
          </a:p>
          <a:p>
            <a:pPr>
              <a:buFont typeface="Arial"/>
              <a:buChar char="•"/>
            </a:pPr>
            <a:r>
              <a:rPr lang="el-GR" sz="2000">
                <a:latin typeface="Calibri"/>
                <a:ea typeface="Calibri"/>
                <a:cs typeface="Calibri"/>
              </a:rPr>
              <a:t>The </a:t>
            </a:r>
            <a:r>
              <a:rPr lang="el-GR" sz="2000" err="1">
                <a:latin typeface="Calibri"/>
                <a:ea typeface="Calibri"/>
                <a:cs typeface="Calibri"/>
              </a:rPr>
              <a:t>Register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state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after</a:t>
            </a:r>
            <a:r>
              <a:rPr lang="el-GR" sz="2000">
                <a:latin typeface="Calibri"/>
                <a:ea typeface="Calibri"/>
                <a:cs typeface="Calibri"/>
              </a:rPr>
              <a:t> a </a:t>
            </a:r>
            <a:r>
              <a:rPr lang="el-GR" sz="2000" err="1">
                <a:latin typeface="Calibri"/>
                <a:ea typeface="Calibri"/>
                <a:cs typeface="Calibri"/>
              </a:rPr>
              <a:t>kernel-to-user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transition</a:t>
            </a:r>
            <a:r>
              <a:rPr lang="el-GR" sz="2000">
                <a:latin typeface="Calibri"/>
                <a:ea typeface="Calibri"/>
                <a:cs typeface="Calibri"/>
              </a:rPr>
              <a:t>.</a:t>
            </a:r>
            <a:endParaRPr lang="el-GR">
              <a:latin typeface="Calibri"/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l-GR" sz="2000">
                <a:latin typeface="Calibri"/>
                <a:ea typeface="Calibri"/>
                <a:cs typeface="Calibri"/>
              </a:rPr>
              <a:t>Memory </a:t>
            </a:r>
            <a:r>
              <a:rPr lang="el-GR" sz="2000" err="1">
                <a:latin typeface="Calibri"/>
                <a:ea typeface="Calibri"/>
                <a:cs typeface="Calibri"/>
              </a:rPr>
              <a:t>values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read</a:t>
            </a:r>
            <a:r>
              <a:rPr lang="el-GR" sz="2000">
                <a:latin typeface="Calibri"/>
                <a:ea typeface="Calibri"/>
                <a:cs typeface="Calibri"/>
              </a:rPr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2000" err="1">
                <a:latin typeface="Calibri"/>
                <a:ea typeface="Calibri"/>
                <a:cs typeface="Calibri"/>
              </a:rPr>
              <a:t>Those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values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along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with</a:t>
            </a:r>
            <a:r>
              <a:rPr lang="el-GR" sz="2000">
                <a:latin typeface="Calibri"/>
                <a:ea typeface="Calibri"/>
                <a:cs typeface="Calibri"/>
              </a:rPr>
              <a:t> a </a:t>
            </a:r>
            <a:r>
              <a:rPr lang="el-GR" sz="2000" err="1">
                <a:latin typeface="Calibri"/>
                <a:ea typeface="Calibri"/>
                <a:cs typeface="Calibri"/>
              </a:rPr>
              <a:t>program's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binary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can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be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used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to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recreate</a:t>
            </a:r>
            <a:r>
              <a:rPr lang="el-GR" sz="2000">
                <a:latin typeface="Calibri"/>
                <a:ea typeface="Calibri"/>
                <a:cs typeface="Calibri"/>
              </a:rPr>
              <a:t> a </a:t>
            </a:r>
            <a:r>
              <a:rPr lang="el-GR" sz="2000" err="1">
                <a:latin typeface="Calibri"/>
                <a:ea typeface="Calibri"/>
                <a:cs typeface="Calibri"/>
              </a:rPr>
              <a:t>runtime</a:t>
            </a:r>
            <a:r>
              <a:rPr lang="el-GR" sz="2000">
                <a:latin typeface="Calibri"/>
                <a:ea typeface="Calibri"/>
                <a:cs typeface="Calibri"/>
              </a:rPr>
              <a:t>. </a:t>
            </a:r>
            <a:r>
              <a:rPr lang="el-GR" sz="2000" err="1">
                <a:latin typeface="Calibri"/>
                <a:ea typeface="Calibri"/>
                <a:cs typeface="Calibri"/>
              </a:rPr>
              <a:t>iDNA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Framework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can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also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deal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with</a:t>
            </a:r>
            <a:r>
              <a:rPr lang="el-GR" sz="2000">
                <a:latin typeface="Calibri"/>
                <a:ea typeface="Calibri"/>
                <a:cs typeface="Calibri"/>
              </a:rPr>
              <a:t> JIT </a:t>
            </a:r>
            <a:r>
              <a:rPr lang="el-GR" sz="2000" err="1">
                <a:latin typeface="Calibri"/>
                <a:ea typeface="Calibri"/>
                <a:cs typeface="Calibri"/>
              </a:rPr>
              <a:t>compilation</a:t>
            </a:r>
            <a:r>
              <a:rPr lang="el-GR" sz="2000">
                <a:latin typeface="Calibri"/>
                <a:ea typeface="Calibri"/>
                <a:cs typeface="Calibri"/>
              </a:rPr>
              <a:t> and </a:t>
            </a:r>
            <a:r>
              <a:rPr lang="el-GR" sz="2000" err="1">
                <a:latin typeface="Calibri"/>
                <a:ea typeface="Calibri"/>
                <a:cs typeface="Calibri"/>
              </a:rPr>
              <a:t>self-modifying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code</a:t>
            </a:r>
            <a:r>
              <a:rPr lang="el-GR" sz="2000">
                <a:latin typeface="Calibri"/>
                <a:ea typeface="Calibri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88673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2389168-7CD0-B9B4-97D8-F8947B032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 err="1"/>
              <a:t>iDNA</a:t>
            </a:r>
            <a:r>
              <a:rPr lang="el-GR" sz="3600" b="1"/>
              <a:t> </a:t>
            </a:r>
            <a:r>
              <a:rPr lang="el-GR" sz="3600" b="1" err="1"/>
              <a:t>Framework</a:t>
            </a:r>
            <a:r>
              <a:rPr lang="el-GR" sz="3600" b="1"/>
              <a:t> </a:t>
            </a:r>
            <a:r>
              <a:rPr lang="el-GR" sz="3600" b="1" err="1"/>
              <a:t>Tools</a:t>
            </a:r>
            <a:endParaRPr lang="en-US" sz="3600" err="1">
              <a:latin typeface="Neue Haas Grotesk Text Pro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9C41D4-24CD-DEFE-6DE6-7B09BCCC1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120000"/>
              </a:lnSpc>
              <a:buFont typeface="Arial"/>
              <a:buChar char="•"/>
            </a:pPr>
            <a:r>
              <a:rPr lang="el-GR" sz="2000" b="1" err="1">
                <a:latin typeface="Aptos"/>
                <a:ea typeface="Calibri"/>
                <a:cs typeface="Calibri"/>
              </a:rPr>
              <a:t>Time</a:t>
            </a:r>
            <a:r>
              <a:rPr lang="el-GR" sz="2000" b="1">
                <a:latin typeface="Aptos"/>
                <a:ea typeface="Calibri"/>
                <a:cs typeface="Calibri"/>
              </a:rPr>
              <a:t> </a:t>
            </a:r>
            <a:r>
              <a:rPr lang="el-GR" sz="2000" b="1" err="1">
                <a:latin typeface="Aptos"/>
                <a:ea typeface="Calibri"/>
                <a:cs typeface="Calibri"/>
              </a:rPr>
              <a:t>Travel</a:t>
            </a:r>
            <a:r>
              <a:rPr lang="el-GR" sz="2000" b="1">
                <a:latin typeface="Aptos"/>
                <a:ea typeface="Calibri"/>
                <a:cs typeface="Calibri"/>
              </a:rPr>
              <a:t> </a:t>
            </a:r>
            <a:r>
              <a:rPr lang="el-GR" sz="2000" b="1" err="1">
                <a:latin typeface="Aptos"/>
                <a:ea typeface="Calibri"/>
                <a:cs typeface="Calibri"/>
              </a:rPr>
              <a:t>Debugger</a:t>
            </a:r>
            <a:r>
              <a:rPr lang="el-GR" sz="2000" b="1">
                <a:latin typeface="Aptos"/>
                <a:ea typeface="Calibri"/>
                <a:cs typeface="Calibri"/>
              </a:rPr>
              <a:t> </a:t>
            </a:r>
            <a:r>
              <a:rPr lang="el-GR" sz="2000">
                <a:latin typeface="Aptos"/>
                <a:ea typeface="Calibri"/>
                <a:cs typeface="Calibri"/>
              </a:rPr>
              <a:t>(</a:t>
            </a:r>
            <a:r>
              <a:rPr lang="el-GR" sz="2000" err="1">
                <a:latin typeface="Aptos"/>
                <a:ea typeface="Calibri"/>
                <a:cs typeface="Calibri"/>
              </a:rPr>
              <a:t>not</a:t>
            </a:r>
            <a:r>
              <a:rPr lang="el-GR" sz="2000">
                <a:latin typeface="Aptos"/>
                <a:ea typeface="Calibri"/>
                <a:cs typeface="Calibri"/>
              </a:rPr>
              <a:t> </a:t>
            </a:r>
            <a:r>
              <a:rPr lang="el-GR" sz="2000" err="1">
                <a:latin typeface="Aptos"/>
                <a:ea typeface="Calibri"/>
                <a:cs typeface="Calibri"/>
              </a:rPr>
              <a:t>used</a:t>
            </a:r>
            <a:r>
              <a:rPr lang="el-GR" sz="2000">
                <a:latin typeface="Aptos"/>
                <a:ea typeface="Calibri"/>
                <a:cs typeface="Calibri"/>
              </a:rPr>
              <a:t> </a:t>
            </a:r>
            <a:r>
              <a:rPr lang="el-GR" sz="2000" err="1">
                <a:latin typeface="Aptos"/>
                <a:ea typeface="Calibri"/>
                <a:cs typeface="Calibri"/>
              </a:rPr>
              <a:t>by</a:t>
            </a:r>
            <a:r>
              <a:rPr lang="el-GR" sz="2000">
                <a:latin typeface="Aptos"/>
                <a:ea typeface="Calibri"/>
                <a:cs typeface="Calibri"/>
              </a:rPr>
              <a:t> SAGE).</a:t>
            </a:r>
            <a:endParaRPr lang="en-US" sz="2000">
              <a:latin typeface="Aptos"/>
              <a:ea typeface="Calibri"/>
              <a:cs typeface="Calibri"/>
            </a:endParaRPr>
          </a:p>
          <a:p>
            <a:pPr marL="457200" indent="-457200">
              <a:lnSpc>
                <a:spcPct val="120000"/>
              </a:lnSpc>
              <a:buFont typeface="Arial"/>
              <a:buChar char="•"/>
            </a:pPr>
            <a:r>
              <a:rPr lang="el-GR" sz="2000" b="1" err="1">
                <a:latin typeface="Aptos"/>
                <a:ea typeface="Calibri"/>
                <a:cs typeface="Calibri"/>
              </a:rPr>
              <a:t>Nirvana</a:t>
            </a:r>
            <a:r>
              <a:rPr lang="el-GR" sz="2000" b="1">
                <a:latin typeface="Aptos"/>
                <a:ea typeface="Calibri"/>
                <a:cs typeface="Calibri"/>
              </a:rPr>
              <a:t>:</a:t>
            </a:r>
            <a:r>
              <a:rPr lang="el-GR" sz="2000">
                <a:latin typeface="Aptos"/>
                <a:ea typeface="Calibri"/>
                <a:cs typeface="Calibri"/>
              </a:rPr>
              <a:t> A </a:t>
            </a:r>
            <a:r>
              <a:rPr lang="el-GR" sz="2000" err="1">
                <a:latin typeface="Aptos"/>
                <a:ea typeface="Calibri"/>
                <a:cs typeface="Calibri"/>
              </a:rPr>
              <a:t>runtime</a:t>
            </a:r>
            <a:r>
              <a:rPr lang="el-GR" sz="2000">
                <a:latin typeface="Aptos"/>
                <a:ea typeface="Calibri"/>
                <a:cs typeface="Calibri"/>
              </a:rPr>
              <a:t> </a:t>
            </a:r>
            <a:r>
              <a:rPr lang="el-GR" sz="2000" err="1">
                <a:latin typeface="Aptos"/>
                <a:ea typeface="Calibri"/>
                <a:cs typeface="Calibri"/>
              </a:rPr>
              <a:t>environment</a:t>
            </a:r>
            <a:r>
              <a:rPr lang="el-GR" sz="2000">
                <a:latin typeface="Aptos"/>
                <a:ea typeface="Calibri"/>
                <a:cs typeface="Calibri"/>
              </a:rPr>
              <a:t> </a:t>
            </a:r>
            <a:r>
              <a:rPr lang="el-GR" sz="2000" err="1">
                <a:latin typeface="Aptos"/>
                <a:ea typeface="Calibri"/>
                <a:cs typeface="Calibri"/>
              </a:rPr>
              <a:t>that</a:t>
            </a:r>
            <a:r>
              <a:rPr lang="el-GR" sz="2000">
                <a:latin typeface="Aptos"/>
                <a:ea typeface="Calibri"/>
                <a:cs typeface="Calibri"/>
              </a:rPr>
              <a:t> </a:t>
            </a:r>
            <a:r>
              <a:rPr lang="el-GR" sz="2000" err="1">
                <a:latin typeface="Aptos"/>
                <a:ea typeface="Calibri"/>
                <a:cs typeface="Calibri"/>
              </a:rPr>
              <a:t>is</a:t>
            </a:r>
            <a:r>
              <a:rPr lang="el-GR" sz="2000">
                <a:latin typeface="Aptos"/>
                <a:ea typeface="Calibri"/>
                <a:cs typeface="Calibri"/>
              </a:rPr>
              <a:t> </a:t>
            </a:r>
            <a:r>
              <a:rPr lang="el-GR" sz="2000" err="1">
                <a:latin typeface="Aptos"/>
                <a:ea typeface="Calibri"/>
                <a:cs typeface="Calibri"/>
              </a:rPr>
              <a:t>capable</a:t>
            </a:r>
            <a:r>
              <a:rPr lang="el-GR" sz="2000">
                <a:latin typeface="Aptos"/>
                <a:ea typeface="Calibri"/>
                <a:cs typeface="Calibri"/>
              </a:rPr>
              <a:t> of </a:t>
            </a:r>
            <a:r>
              <a:rPr lang="el-GR" sz="2000" err="1">
                <a:latin typeface="Aptos"/>
                <a:ea typeface="Calibri"/>
                <a:cs typeface="Calibri"/>
              </a:rPr>
              <a:t>capturing</a:t>
            </a:r>
            <a:r>
              <a:rPr lang="el-GR" sz="2000">
                <a:latin typeface="Aptos"/>
                <a:ea typeface="Calibri"/>
                <a:cs typeface="Calibri"/>
              </a:rPr>
              <a:t> </a:t>
            </a:r>
            <a:r>
              <a:rPr lang="el-GR" sz="2000" err="1">
                <a:latin typeface="Aptos"/>
                <a:ea typeface="Calibri"/>
                <a:cs typeface="Calibri"/>
              </a:rPr>
              <a:t>traces</a:t>
            </a:r>
            <a:r>
              <a:rPr lang="el-GR" sz="2000">
                <a:latin typeface="Aptos"/>
                <a:ea typeface="Calibri"/>
                <a:cs typeface="Calibri"/>
              </a:rPr>
              <a:t>. </a:t>
            </a:r>
            <a:endParaRPr lang="en-US" sz="2000">
              <a:latin typeface="Aptos"/>
              <a:ea typeface="Calibri"/>
              <a:cs typeface="Calibri"/>
            </a:endParaRPr>
          </a:p>
          <a:p>
            <a:pPr marL="457200" indent="-457200">
              <a:lnSpc>
                <a:spcPct val="120000"/>
              </a:lnSpc>
              <a:buFont typeface="Arial"/>
              <a:buChar char="•"/>
            </a:pPr>
            <a:r>
              <a:rPr lang="el-GR" sz="2000" b="1" err="1">
                <a:latin typeface="Aptos"/>
                <a:ea typeface="Calibri"/>
                <a:cs typeface="Calibri"/>
              </a:rPr>
              <a:t>TruScan</a:t>
            </a:r>
            <a:r>
              <a:rPr lang="el-GR" sz="2000">
                <a:latin typeface="Aptos"/>
                <a:ea typeface="Calibri"/>
                <a:cs typeface="Calibri"/>
              </a:rPr>
              <a:t>: </a:t>
            </a:r>
            <a:r>
              <a:rPr lang="el-GR" sz="2000" err="1">
                <a:latin typeface="Aptos"/>
                <a:ea typeface="Calibri"/>
                <a:cs typeface="Calibri"/>
              </a:rPr>
              <a:t>Framework</a:t>
            </a:r>
            <a:r>
              <a:rPr lang="el-GR" sz="2000">
                <a:latin typeface="Aptos"/>
                <a:ea typeface="Calibri"/>
                <a:cs typeface="Calibri"/>
              </a:rPr>
              <a:t> </a:t>
            </a:r>
            <a:r>
              <a:rPr lang="el-GR" sz="2000" err="1">
                <a:latin typeface="Aptos"/>
                <a:ea typeface="Calibri"/>
                <a:cs typeface="Calibri"/>
              </a:rPr>
              <a:t>that</a:t>
            </a:r>
            <a:r>
              <a:rPr lang="el-GR" sz="2000">
                <a:latin typeface="Aptos"/>
                <a:ea typeface="Calibri"/>
                <a:cs typeface="Calibri"/>
              </a:rPr>
              <a:t> </a:t>
            </a:r>
            <a:r>
              <a:rPr lang="el-GR" sz="2000" err="1">
                <a:latin typeface="Aptos"/>
                <a:ea typeface="Calibri"/>
                <a:cs typeface="Calibri"/>
              </a:rPr>
              <a:t>virtually</a:t>
            </a:r>
            <a:r>
              <a:rPr lang="el-GR" sz="2000">
                <a:latin typeface="Aptos"/>
                <a:ea typeface="Calibri"/>
                <a:cs typeface="Calibri"/>
              </a:rPr>
              <a:t> </a:t>
            </a:r>
            <a:r>
              <a:rPr lang="el-GR" sz="2000" err="1">
                <a:latin typeface="Aptos"/>
                <a:ea typeface="Calibri"/>
                <a:cs typeface="Calibri"/>
              </a:rPr>
              <a:t>re-executes</a:t>
            </a:r>
            <a:r>
              <a:rPr lang="el-GR" sz="2000">
                <a:latin typeface="Aptos"/>
                <a:ea typeface="Calibri"/>
                <a:cs typeface="Calibri"/>
              </a:rPr>
              <a:t> </a:t>
            </a:r>
            <a:r>
              <a:rPr lang="el-GR" sz="2000" err="1">
                <a:latin typeface="Aptos"/>
                <a:ea typeface="Calibri"/>
                <a:cs typeface="Calibri"/>
              </a:rPr>
              <a:t>recorded</a:t>
            </a:r>
            <a:r>
              <a:rPr lang="el-GR" sz="2000">
                <a:latin typeface="Aptos"/>
                <a:ea typeface="Calibri"/>
                <a:cs typeface="Calibri"/>
              </a:rPr>
              <a:t> </a:t>
            </a:r>
            <a:r>
              <a:rPr lang="el-GR" sz="2000" err="1">
                <a:latin typeface="Aptos"/>
                <a:ea typeface="Calibri"/>
                <a:cs typeface="Calibri"/>
              </a:rPr>
              <a:t>runs</a:t>
            </a:r>
            <a:r>
              <a:rPr lang="el-GR" sz="2000">
                <a:latin typeface="Aptos"/>
                <a:ea typeface="Calibri"/>
                <a:cs typeface="Calibri"/>
              </a:rPr>
              <a:t>. </a:t>
            </a:r>
            <a:r>
              <a:rPr lang="el-GR" sz="2000" err="1">
                <a:latin typeface="Aptos"/>
                <a:ea typeface="Calibri"/>
                <a:cs typeface="Calibri"/>
              </a:rPr>
              <a:t>It</a:t>
            </a:r>
            <a:r>
              <a:rPr lang="el-GR" sz="2000">
                <a:latin typeface="Aptos"/>
                <a:ea typeface="Calibri"/>
                <a:cs typeface="Calibri"/>
              </a:rPr>
              <a:t> </a:t>
            </a:r>
            <a:r>
              <a:rPr lang="el-GR" sz="2000" err="1">
                <a:latin typeface="Aptos"/>
                <a:ea typeface="Calibri"/>
                <a:cs typeface="Calibri"/>
              </a:rPr>
              <a:t>can</a:t>
            </a:r>
            <a:r>
              <a:rPr lang="el-GR" sz="2000">
                <a:latin typeface="Aptos"/>
                <a:ea typeface="Calibri"/>
                <a:cs typeface="Calibri"/>
              </a:rPr>
              <a:t> </a:t>
            </a:r>
            <a:r>
              <a:rPr lang="el-GR" sz="2000" err="1">
                <a:latin typeface="Aptos"/>
                <a:ea typeface="Calibri"/>
                <a:cs typeface="Calibri"/>
              </a:rPr>
              <a:t>simplify</a:t>
            </a:r>
            <a:r>
              <a:rPr lang="el-GR" sz="2000">
                <a:latin typeface="Aptos"/>
                <a:ea typeface="Calibri"/>
                <a:cs typeface="Calibri"/>
              </a:rPr>
              <a:t> </a:t>
            </a:r>
            <a:r>
              <a:rPr lang="el-GR" sz="2000" err="1">
                <a:latin typeface="Aptos"/>
                <a:ea typeface="Calibri"/>
                <a:cs typeface="Calibri"/>
              </a:rPr>
              <a:t>symbolic</a:t>
            </a:r>
            <a:r>
              <a:rPr lang="el-GR" sz="2000">
                <a:latin typeface="Aptos"/>
                <a:ea typeface="Calibri"/>
                <a:cs typeface="Calibri"/>
              </a:rPr>
              <a:t> </a:t>
            </a:r>
            <a:r>
              <a:rPr lang="el-GR" sz="2000" err="1">
                <a:latin typeface="Aptos"/>
                <a:ea typeface="Calibri"/>
                <a:cs typeface="Calibri"/>
              </a:rPr>
              <a:t>execution</a:t>
            </a:r>
            <a:r>
              <a:rPr lang="el-GR" sz="2000">
                <a:latin typeface="Aptos"/>
                <a:ea typeface="Calibri"/>
                <a:cs typeface="Calibri"/>
              </a:rPr>
              <a:t> </a:t>
            </a:r>
            <a:r>
              <a:rPr lang="el-GR" sz="2000" err="1">
                <a:latin typeface="Aptos"/>
                <a:ea typeface="Calibri"/>
                <a:cs typeface="Calibri"/>
              </a:rPr>
              <a:t>with</a:t>
            </a:r>
            <a:r>
              <a:rPr lang="el-GR" sz="2000">
                <a:latin typeface="Aptos"/>
                <a:ea typeface="Calibri"/>
                <a:cs typeface="Calibri"/>
              </a:rPr>
              <a:t>:</a:t>
            </a:r>
            <a:endParaRPr lang="en-US" sz="2000">
              <a:latin typeface="Aptos"/>
              <a:ea typeface="Calibri"/>
              <a:cs typeface="Calibri"/>
            </a:endParaRPr>
          </a:p>
          <a:p>
            <a:pPr lvl="1" indent="-285750">
              <a:lnSpc>
                <a:spcPct val="120000"/>
              </a:lnSpc>
              <a:buFont typeface="Courier New,monospace"/>
              <a:buChar char="o"/>
            </a:pPr>
            <a:r>
              <a:rPr lang="el-GR" sz="1800">
                <a:latin typeface="Aptos"/>
                <a:ea typeface="Calibri"/>
                <a:cs typeface="Calibri"/>
              </a:rPr>
              <a:t> </a:t>
            </a:r>
            <a:r>
              <a:rPr lang="el-GR" sz="1800" err="1">
                <a:latin typeface="Aptos"/>
                <a:ea typeface="Calibri"/>
                <a:cs typeface="Calibri"/>
              </a:rPr>
              <a:t>Instruction</a:t>
            </a:r>
            <a:r>
              <a:rPr lang="el-GR" sz="1800">
                <a:latin typeface="Aptos"/>
                <a:ea typeface="Calibri"/>
                <a:cs typeface="Calibri"/>
              </a:rPr>
              <a:t> </a:t>
            </a:r>
            <a:r>
              <a:rPr lang="el-GR" sz="1800" err="1">
                <a:latin typeface="Aptos"/>
                <a:ea typeface="Calibri"/>
                <a:cs typeface="Calibri"/>
              </a:rPr>
              <a:t>decoding</a:t>
            </a:r>
            <a:r>
              <a:rPr lang="el-GR" sz="1800">
                <a:latin typeface="Aptos"/>
                <a:ea typeface="Calibri"/>
                <a:cs typeface="Calibri"/>
              </a:rPr>
              <a:t>.</a:t>
            </a:r>
          </a:p>
          <a:p>
            <a:pPr lvl="1" indent="-285750">
              <a:lnSpc>
                <a:spcPct val="120000"/>
              </a:lnSpc>
              <a:buFont typeface="Courier New,monospace"/>
              <a:buChar char="o"/>
            </a:pPr>
            <a:r>
              <a:rPr lang="el-GR" sz="1800">
                <a:latin typeface="Aptos"/>
                <a:ea typeface="Calibri"/>
                <a:cs typeface="Calibri"/>
              </a:rPr>
              <a:t> </a:t>
            </a:r>
            <a:r>
              <a:rPr lang="el-GR" sz="1800" err="1">
                <a:latin typeface="Aptos"/>
                <a:ea typeface="Calibri"/>
                <a:cs typeface="Calibri"/>
              </a:rPr>
              <a:t>Providing</a:t>
            </a:r>
            <a:r>
              <a:rPr lang="el-GR" sz="1800">
                <a:latin typeface="Aptos"/>
                <a:ea typeface="Calibri"/>
                <a:cs typeface="Calibri"/>
              </a:rPr>
              <a:t> </a:t>
            </a:r>
            <a:r>
              <a:rPr lang="el-GR" sz="1800" err="1">
                <a:latin typeface="Aptos"/>
                <a:ea typeface="Calibri"/>
                <a:cs typeface="Calibri"/>
              </a:rPr>
              <a:t>an</a:t>
            </a:r>
            <a:r>
              <a:rPr lang="el-GR" sz="1800">
                <a:latin typeface="Aptos"/>
                <a:ea typeface="Calibri"/>
                <a:cs typeface="Calibri"/>
              </a:rPr>
              <a:t> </a:t>
            </a:r>
            <a:r>
              <a:rPr lang="el-GR" sz="1800" err="1">
                <a:latin typeface="Aptos"/>
                <a:ea typeface="Calibri"/>
                <a:cs typeface="Calibri"/>
              </a:rPr>
              <a:t>interface</a:t>
            </a:r>
            <a:r>
              <a:rPr lang="el-GR" sz="1800">
                <a:latin typeface="Aptos"/>
                <a:ea typeface="Calibri"/>
                <a:cs typeface="Calibri"/>
              </a:rPr>
              <a:t> </a:t>
            </a:r>
            <a:r>
              <a:rPr lang="el-GR" sz="1800" err="1">
                <a:latin typeface="Aptos"/>
                <a:ea typeface="Calibri"/>
                <a:cs typeface="Calibri"/>
              </a:rPr>
              <a:t>to</a:t>
            </a:r>
            <a:r>
              <a:rPr lang="el-GR" sz="1800">
                <a:latin typeface="Aptos"/>
                <a:ea typeface="Calibri"/>
                <a:cs typeface="Calibri"/>
              </a:rPr>
              <a:t> </a:t>
            </a:r>
            <a:r>
              <a:rPr lang="el-GR" sz="1800" err="1">
                <a:latin typeface="Aptos"/>
                <a:ea typeface="Calibri"/>
                <a:cs typeface="Calibri"/>
              </a:rPr>
              <a:t>program</a:t>
            </a:r>
            <a:r>
              <a:rPr lang="el-GR" sz="1800">
                <a:latin typeface="Aptos"/>
                <a:ea typeface="Calibri"/>
                <a:cs typeface="Calibri"/>
              </a:rPr>
              <a:t> </a:t>
            </a:r>
            <a:r>
              <a:rPr lang="el-GR" sz="1800" err="1">
                <a:latin typeface="Aptos"/>
                <a:ea typeface="Calibri"/>
                <a:cs typeface="Calibri"/>
              </a:rPr>
              <a:t>symbol</a:t>
            </a:r>
            <a:r>
              <a:rPr lang="el-GR" sz="1800">
                <a:latin typeface="Aptos"/>
                <a:ea typeface="Calibri"/>
                <a:cs typeface="Calibri"/>
              </a:rPr>
              <a:t> </a:t>
            </a:r>
            <a:r>
              <a:rPr lang="el-GR" sz="1800" err="1">
                <a:latin typeface="Aptos"/>
                <a:ea typeface="Calibri"/>
                <a:cs typeface="Calibri"/>
              </a:rPr>
              <a:t>information</a:t>
            </a:r>
            <a:r>
              <a:rPr lang="el-GR" sz="1800">
                <a:latin typeface="Aptos"/>
                <a:ea typeface="Calibri"/>
                <a:cs typeface="Calibri"/>
              </a:rPr>
              <a:t>.</a:t>
            </a:r>
          </a:p>
          <a:p>
            <a:pPr lvl="1" indent="-285750">
              <a:lnSpc>
                <a:spcPct val="120000"/>
              </a:lnSpc>
              <a:buFont typeface="Courier New,monospace"/>
              <a:buChar char="o"/>
            </a:pPr>
            <a:r>
              <a:rPr lang="el-GR" sz="1800" err="1">
                <a:latin typeface="Aptos"/>
                <a:ea typeface="Calibri"/>
                <a:cs typeface="Calibri"/>
              </a:rPr>
              <a:t>Monitoring</a:t>
            </a:r>
            <a:r>
              <a:rPr lang="el-GR" sz="1800">
                <a:latin typeface="Aptos"/>
                <a:ea typeface="Calibri"/>
                <a:cs typeface="Calibri"/>
              </a:rPr>
              <a:t> </a:t>
            </a:r>
            <a:r>
              <a:rPr lang="el-GR" sz="1800" err="1">
                <a:latin typeface="Aptos"/>
                <a:ea typeface="Calibri"/>
                <a:cs typeface="Calibri"/>
              </a:rPr>
              <a:t>various</a:t>
            </a:r>
            <a:r>
              <a:rPr lang="el-GR" sz="1800">
                <a:latin typeface="Aptos"/>
                <a:ea typeface="Calibri"/>
                <a:cs typeface="Calibri"/>
              </a:rPr>
              <a:t> </a:t>
            </a:r>
            <a:r>
              <a:rPr lang="el-GR" sz="1800" err="1">
                <a:latin typeface="Aptos"/>
                <a:ea typeface="Calibri"/>
                <a:cs typeface="Calibri"/>
              </a:rPr>
              <a:t>input</a:t>
            </a:r>
            <a:r>
              <a:rPr lang="el-GR" sz="1800">
                <a:latin typeface="Aptos"/>
                <a:ea typeface="Calibri"/>
                <a:cs typeface="Calibri"/>
              </a:rPr>
              <a:t>/</a:t>
            </a:r>
            <a:r>
              <a:rPr lang="el-GR" sz="1800" err="1">
                <a:latin typeface="Aptos"/>
                <a:ea typeface="Calibri"/>
                <a:cs typeface="Calibri"/>
              </a:rPr>
              <a:t>output</a:t>
            </a:r>
            <a:r>
              <a:rPr lang="el-GR" sz="1800">
                <a:latin typeface="Aptos"/>
                <a:ea typeface="Calibri"/>
                <a:cs typeface="Calibri"/>
              </a:rPr>
              <a:t> </a:t>
            </a:r>
            <a:r>
              <a:rPr lang="el-GR" sz="1800" err="1">
                <a:latin typeface="Aptos"/>
                <a:ea typeface="Calibri"/>
                <a:cs typeface="Calibri"/>
              </a:rPr>
              <a:t>system</a:t>
            </a:r>
            <a:r>
              <a:rPr lang="el-GR" sz="1800">
                <a:latin typeface="Aptos"/>
                <a:ea typeface="Calibri"/>
                <a:cs typeface="Calibri"/>
              </a:rPr>
              <a:t> </a:t>
            </a:r>
            <a:r>
              <a:rPr lang="el-GR" sz="1800" err="1">
                <a:latin typeface="Aptos"/>
                <a:ea typeface="Calibri"/>
                <a:cs typeface="Calibri"/>
              </a:rPr>
              <a:t>calls</a:t>
            </a:r>
            <a:r>
              <a:rPr lang="el-GR" sz="1800">
                <a:latin typeface="Aptos"/>
                <a:ea typeface="Calibri"/>
                <a:cs typeface="Calibri"/>
              </a:rPr>
              <a:t>.</a:t>
            </a:r>
          </a:p>
          <a:p>
            <a:pPr lvl="1" indent="-285750">
              <a:lnSpc>
                <a:spcPct val="120000"/>
              </a:lnSpc>
              <a:buFont typeface="Courier New,monospace"/>
              <a:buChar char="o"/>
            </a:pPr>
            <a:r>
              <a:rPr lang="el-GR" sz="1800">
                <a:latin typeface="Aptos"/>
                <a:ea typeface="Calibri"/>
                <a:cs typeface="Calibri"/>
              </a:rPr>
              <a:t> Keeping </a:t>
            </a:r>
            <a:r>
              <a:rPr lang="el-GR" sz="1800" err="1">
                <a:latin typeface="Aptos"/>
                <a:ea typeface="Calibri"/>
                <a:cs typeface="Calibri"/>
              </a:rPr>
              <a:t>track</a:t>
            </a:r>
            <a:r>
              <a:rPr lang="el-GR" sz="1800">
                <a:latin typeface="Aptos"/>
                <a:ea typeface="Calibri"/>
                <a:cs typeface="Calibri"/>
              </a:rPr>
              <a:t> of </a:t>
            </a:r>
            <a:r>
              <a:rPr lang="el-GR" sz="1800" err="1">
                <a:latin typeface="Aptos"/>
                <a:ea typeface="Calibri"/>
                <a:cs typeface="Calibri"/>
              </a:rPr>
              <a:t>heap</a:t>
            </a:r>
            <a:r>
              <a:rPr lang="el-GR" sz="1800">
                <a:latin typeface="Aptos"/>
                <a:ea typeface="Calibri"/>
                <a:cs typeface="Calibri"/>
              </a:rPr>
              <a:t> and </a:t>
            </a:r>
            <a:r>
              <a:rPr lang="el-GR" sz="1800" err="1">
                <a:latin typeface="Aptos"/>
                <a:ea typeface="Calibri"/>
                <a:cs typeface="Calibri"/>
              </a:rPr>
              <a:t>stack</a:t>
            </a:r>
            <a:r>
              <a:rPr lang="el-GR" sz="1800">
                <a:latin typeface="Aptos"/>
                <a:ea typeface="Calibri"/>
                <a:cs typeface="Calibri"/>
              </a:rPr>
              <a:t> frame </a:t>
            </a:r>
            <a:r>
              <a:rPr lang="el-GR" sz="1800" err="1">
                <a:latin typeface="Aptos"/>
                <a:ea typeface="Calibri"/>
                <a:cs typeface="Calibri"/>
              </a:rPr>
              <a:t>allocations</a:t>
            </a:r>
            <a:r>
              <a:rPr lang="el-GR" sz="1800">
                <a:latin typeface="Aptos"/>
                <a:ea typeface="Calibri"/>
                <a:cs typeface="Calibri"/>
              </a:rPr>
              <a:t>.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el-GR" sz="1800">
              <a:latin typeface="Aptos"/>
              <a:ea typeface="Calibri"/>
              <a:cs typeface="Calibri"/>
            </a:endParaRPr>
          </a:p>
          <a:p>
            <a:pPr marL="0" indent="0">
              <a:buNone/>
            </a:pPr>
            <a:endParaRPr lang="el-GR">
              <a:latin typeface="Aptos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6051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9B612DE-1B80-C0D5-8DE8-1AC942212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>
                <a:latin typeface="Neue Haas Grotesk Text Pro"/>
              </a:rPr>
              <a:t>Offline Trace-based Constraint Generation</a:t>
            </a:r>
            <a:endParaRPr lang="en-US" sz="3600">
              <a:latin typeface="Neue Haas Grotesk Text Pro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256BA08-E428-0645-EA90-4E3DD2B4C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l-GR" sz="2400"/>
              <a:t>SAGE </a:t>
            </a:r>
            <a:r>
              <a:rPr lang="el-GR" sz="2400" err="1"/>
              <a:t>runs</a:t>
            </a:r>
            <a:r>
              <a:rPr lang="el-GR" sz="2400"/>
              <a:t> </a:t>
            </a:r>
            <a:r>
              <a:rPr lang="el-GR" sz="2400" err="1"/>
              <a:t>its</a:t>
            </a:r>
            <a:r>
              <a:rPr lang="el-GR" sz="2400"/>
              <a:t> </a:t>
            </a:r>
            <a:r>
              <a:rPr lang="el-GR" sz="2400" err="1"/>
              <a:t>symbolic</a:t>
            </a:r>
            <a:r>
              <a:rPr lang="el-GR" sz="2400"/>
              <a:t> </a:t>
            </a:r>
            <a:r>
              <a:rPr lang="el-GR" sz="2400" err="1"/>
              <a:t>analysis</a:t>
            </a:r>
            <a:r>
              <a:rPr lang="el-GR" sz="2400"/>
              <a:t> </a:t>
            </a:r>
            <a:r>
              <a:rPr lang="el-GR" sz="2400" err="1"/>
              <a:t>using</a:t>
            </a:r>
            <a:r>
              <a:rPr lang="el-GR" sz="2400"/>
              <a:t> </a:t>
            </a:r>
            <a:r>
              <a:rPr lang="el-GR" sz="2400" err="1"/>
              <a:t>traces</a:t>
            </a:r>
            <a:r>
              <a:rPr lang="el-GR" sz="2400"/>
              <a:t> </a:t>
            </a:r>
            <a:r>
              <a:rPr lang="el-GR" sz="2400" err="1"/>
              <a:t>produced</a:t>
            </a:r>
            <a:r>
              <a:rPr lang="el-GR" sz="2400"/>
              <a:t> </a:t>
            </a:r>
            <a:r>
              <a:rPr lang="el-GR" sz="2400" err="1"/>
              <a:t>by</a:t>
            </a:r>
            <a:r>
              <a:rPr lang="el-GR" sz="2400"/>
              <a:t> </a:t>
            </a:r>
            <a:r>
              <a:rPr lang="el-GR" sz="2400" err="1"/>
              <a:t>iDNA</a:t>
            </a:r>
            <a:r>
              <a:rPr lang="el-GR" sz="2400"/>
              <a:t>. </a:t>
            </a:r>
            <a:r>
              <a:rPr lang="el-GR" sz="2400" err="1"/>
              <a:t>This</a:t>
            </a:r>
            <a:r>
              <a:rPr lang="el-GR" sz="2400"/>
              <a:t> </a:t>
            </a:r>
            <a:r>
              <a:rPr lang="el-GR" sz="2400" err="1"/>
              <a:t>allows</a:t>
            </a:r>
            <a:r>
              <a:rPr lang="el-GR" sz="2400"/>
              <a:t> </a:t>
            </a:r>
            <a:r>
              <a:rPr lang="el-GR" sz="2400" err="1"/>
              <a:t>it</a:t>
            </a:r>
            <a:r>
              <a:rPr lang="el-GR" sz="2400"/>
              <a:t> </a:t>
            </a:r>
            <a:r>
              <a:rPr lang="el-GR" sz="2400" err="1"/>
              <a:t>to</a:t>
            </a:r>
            <a:r>
              <a:rPr lang="el-GR" sz="2400"/>
              <a:t> </a:t>
            </a:r>
            <a:r>
              <a:rPr lang="el-GR" sz="2400" err="1"/>
              <a:t>produce</a:t>
            </a:r>
            <a:r>
              <a:rPr lang="el-GR" sz="2400"/>
              <a:t> </a:t>
            </a:r>
            <a:r>
              <a:rPr lang="el-GR" sz="2400" err="1"/>
              <a:t>path</a:t>
            </a:r>
            <a:r>
              <a:rPr lang="el-GR" sz="2400"/>
              <a:t> </a:t>
            </a:r>
            <a:r>
              <a:rPr lang="el-GR" sz="2400" err="1"/>
              <a:t>constraints</a:t>
            </a:r>
            <a:r>
              <a:rPr lang="el-GR" sz="2400"/>
              <a:t> </a:t>
            </a:r>
            <a:r>
              <a:rPr lang="el-GR" sz="2400" err="1"/>
              <a:t>without</a:t>
            </a:r>
            <a:r>
              <a:rPr lang="el-GR" sz="2400"/>
              <a:t> </a:t>
            </a:r>
            <a:r>
              <a:rPr lang="el-GR" sz="2400" err="1"/>
              <a:t>actively</a:t>
            </a:r>
            <a:r>
              <a:rPr lang="el-GR" sz="2400"/>
              <a:t> </a:t>
            </a:r>
            <a:r>
              <a:rPr lang="el-GR" sz="2400" err="1"/>
              <a:t>running</a:t>
            </a:r>
            <a:r>
              <a:rPr lang="el-GR" sz="2400"/>
              <a:t> the </a:t>
            </a:r>
            <a:r>
              <a:rPr lang="el-GR" sz="2400" err="1"/>
              <a:t>program</a:t>
            </a:r>
            <a:r>
              <a:rPr lang="el-GR" sz="2400"/>
              <a:t>. </a:t>
            </a:r>
            <a:endParaRPr lang="en-US" sz="2400"/>
          </a:p>
          <a:p>
            <a:pPr marL="0" indent="0">
              <a:buNone/>
            </a:pPr>
            <a:endParaRPr lang="el-GR" sz="2400"/>
          </a:p>
          <a:p>
            <a:pPr marL="0" indent="0">
              <a:buNone/>
            </a:pPr>
            <a:r>
              <a:rPr lang="el-GR" sz="2400" err="1"/>
              <a:t>This</a:t>
            </a:r>
            <a:r>
              <a:rPr lang="el-GR" sz="2400"/>
              <a:t> </a:t>
            </a:r>
            <a:r>
              <a:rPr lang="el-GR" sz="2400" err="1"/>
              <a:t>is</a:t>
            </a:r>
            <a:r>
              <a:rPr lang="el-GR" sz="2400"/>
              <a:t> </a:t>
            </a:r>
            <a:r>
              <a:rPr lang="el-GR" sz="2400" err="1"/>
              <a:t>called</a:t>
            </a:r>
            <a:r>
              <a:rPr lang="el-GR" sz="2400"/>
              <a:t> </a:t>
            </a:r>
            <a:r>
              <a:rPr lang="el-GR" sz="2400" b="1" err="1"/>
              <a:t>Offline</a:t>
            </a:r>
            <a:r>
              <a:rPr lang="el-GR" sz="2400" b="1"/>
              <a:t> </a:t>
            </a:r>
            <a:r>
              <a:rPr lang="el-GR" sz="2400" b="1" err="1"/>
              <a:t>Constraint</a:t>
            </a:r>
            <a:r>
              <a:rPr lang="el-GR" sz="2400" b="1"/>
              <a:t> </a:t>
            </a:r>
            <a:r>
              <a:rPr lang="el-GR" sz="2400" b="1" err="1"/>
              <a:t>Generation</a:t>
            </a:r>
            <a:r>
              <a:rPr lang="el-GR" sz="2400" b="1"/>
              <a:t> </a:t>
            </a:r>
            <a:r>
              <a:rPr lang="el-GR" sz="2400"/>
              <a:t>and </a:t>
            </a:r>
            <a:r>
              <a:rPr lang="el-GR" sz="2400" err="1"/>
              <a:t>it</a:t>
            </a:r>
            <a:r>
              <a:rPr lang="el-GR" sz="2400"/>
              <a:t> </a:t>
            </a:r>
            <a:r>
              <a:rPr lang="el-GR" sz="2400" err="1"/>
              <a:t>is</a:t>
            </a:r>
            <a:r>
              <a:rPr lang="el-GR" sz="2400"/>
              <a:t> </a:t>
            </a:r>
            <a:r>
              <a:rPr lang="el-GR" sz="2400" err="1"/>
              <a:t>able</a:t>
            </a:r>
            <a:r>
              <a:rPr lang="el-GR" sz="2400"/>
              <a:t> </a:t>
            </a:r>
            <a:r>
              <a:rPr lang="el-GR" sz="2400" err="1"/>
              <a:t>to</a:t>
            </a:r>
            <a:r>
              <a:rPr lang="el-GR" sz="2400"/>
              <a:t>:</a:t>
            </a:r>
          </a:p>
          <a:p>
            <a:pPr marL="457200" indent="-457200"/>
            <a:r>
              <a:rPr lang="el-GR" sz="2400" err="1"/>
              <a:t>Symbolically</a:t>
            </a:r>
            <a:r>
              <a:rPr lang="el-GR" sz="2400"/>
              <a:t> </a:t>
            </a:r>
            <a:r>
              <a:rPr lang="el-GR" sz="2400" err="1"/>
              <a:t>analyse</a:t>
            </a:r>
            <a:r>
              <a:rPr lang="el-GR" sz="2400"/>
              <a:t> </a:t>
            </a:r>
            <a:r>
              <a:rPr lang="el-GR" sz="2400" err="1"/>
              <a:t>components</a:t>
            </a:r>
            <a:r>
              <a:rPr lang="el-GR" sz="2400"/>
              <a:t> </a:t>
            </a:r>
            <a:r>
              <a:rPr lang="el-GR" sz="2400" err="1"/>
              <a:t>protected</a:t>
            </a:r>
            <a:r>
              <a:rPr lang="el-GR" sz="2400"/>
              <a:t> </a:t>
            </a:r>
            <a:r>
              <a:rPr lang="el-GR" sz="2400" err="1"/>
              <a:t>by</a:t>
            </a:r>
            <a:r>
              <a:rPr lang="el-GR" sz="2400"/>
              <a:t> the </a:t>
            </a:r>
            <a:r>
              <a:rPr lang="el-GR" sz="2400" err="1"/>
              <a:t>operating</a:t>
            </a:r>
            <a:r>
              <a:rPr lang="el-GR" sz="2400"/>
              <a:t> </a:t>
            </a:r>
            <a:r>
              <a:rPr lang="el-GR" sz="2400" err="1"/>
              <a:t>system</a:t>
            </a:r>
            <a:r>
              <a:rPr lang="el-GR" sz="2400"/>
              <a:t>. </a:t>
            </a:r>
            <a:endParaRPr lang="el-GR" sz="2400">
              <a:latin typeface="Aptos"/>
            </a:endParaRPr>
          </a:p>
          <a:p>
            <a:pPr marL="457200" indent="-457200"/>
            <a:r>
              <a:rPr lang="en-US" sz="2400">
                <a:latin typeface="Calibri"/>
                <a:ea typeface="Calibri"/>
                <a:cs typeface="Calibri"/>
              </a:rPr>
              <a:t>Address nondeterminism in large target programs.</a:t>
            </a:r>
            <a:endParaRPr lang="el-GR" sz="240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6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58EBE0-AA8E-CBFE-C38C-ADCDEB153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 err="1"/>
              <a:t>App</a:t>
            </a:r>
            <a:r>
              <a:rPr lang="el-GR" sz="3600" b="1"/>
              <a:t> </a:t>
            </a:r>
            <a:r>
              <a:rPr lang="el-GR" sz="3600" b="1" err="1"/>
              <a:t>Verifier</a:t>
            </a:r>
            <a:endParaRPr lang="el-GR" sz="3600" err="1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214D8C7-2B07-16DC-172F-60C35718F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l-GR" sz="2400" err="1"/>
              <a:t>AppVerifier</a:t>
            </a:r>
            <a:r>
              <a:rPr lang="el-GR" sz="2400"/>
              <a:t> </a:t>
            </a:r>
            <a:r>
              <a:rPr lang="el-GR" sz="2400" err="1"/>
              <a:t>is</a:t>
            </a:r>
            <a:r>
              <a:rPr lang="el-GR" sz="2400"/>
              <a:t> a </a:t>
            </a:r>
            <a:r>
              <a:rPr lang="el-GR" sz="2400" err="1"/>
              <a:t>runtime</a:t>
            </a:r>
            <a:r>
              <a:rPr lang="el-GR" sz="2400"/>
              <a:t> </a:t>
            </a:r>
            <a:r>
              <a:rPr lang="el-GR" sz="2400" err="1"/>
              <a:t>verification</a:t>
            </a:r>
            <a:r>
              <a:rPr lang="el-GR" sz="2400"/>
              <a:t> </a:t>
            </a:r>
            <a:r>
              <a:rPr lang="el-GR" sz="2400" err="1"/>
              <a:t>tool</a:t>
            </a:r>
            <a:r>
              <a:rPr lang="el-GR" sz="2400"/>
              <a:t>. </a:t>
            </a:r>
            <a:r>
              <a:rPr lang="el-GR" sz="2400" err="1"/>
              <a:t>It</a:t>
            </a:r>
            <a:r>
              <a:rPr lang="el-GR" sz="2400"/>
              <a:t> </a:t>
            </a:r>
            <a:r>
              <a:rPr lang="el-GR" sz="2400" err="1"/>
              <a:t>is</a:t>
            </a:r>
            <a:r>
              <a:rPr lang="el-GR" sz="2400"/>
              <a:t> </a:t>
            </a:r>
            <a:r>
              <a:rPr lang="el-GR" sz="2400" err="1"/>
              <a:t>similar</a:t>
            </a:r>
            <a:r>
              <a:rPr lang="el-GR" sz="2400"/>
              <a:t> </a:t>
            </a:r>
            <a:r>
              <a:rPr lang="el-GR" sz="2400" err="1"/>
              <a:t>to</a:t>
            </a:r>
            <a:r>
              <a:rPr lang="el-GR" sz="2400"/>
              <a:t> </a:t>
            </a:r>
            <a:r>
              <a:rPr lang="el-GR" sz="2400" err="1"/>
              <a:t>valgrind</a:t>
            </a:r>
            <a:r>
              <a:rPr lang="el-GR" sz="2400"/>
              <a:t> and </a:t>
            </a:r>
            <a:r>
              <a:rPr lang="el-GR" sz="2400" err="1"/>
              <a:t>can</a:t>
            </a:r>
            <a:r>
              <a:rPr lang="el-GR" sz="2400"/>
              <a:t> </a:t>
            </a:r>
            <a:r>
              <a:rPr lang="el-GR" sz="2400" err="1"/>
              <a:t>check</a:t>
            </a:r>
            <a:r>
              <a:rPr lang="el-GR" sz="2400"/>
              <a:t> a </a:t>
            </a:r>
            <a:r>
              <a:rPr lang="el-GR" sz="2400" err="1"/>
              <a:t>lot</a:t>
            </a:r>
            <a:r>
              <a:rPr lang="el-GR" sz="2400"/>
              <a:t> of </a:t>
            </a:r>
            <a:r>
              <a:rPr lang="el-GR" sz="2400" err="1"/>
              <a:t>issues</a:t>
            </a:r>
            <a:r>
              <a:rPr lang="el-GR" sz="2400"/>
              <a:t>, </a:t>
            </a:r>
            <a:r>
              <a:rPr lang="el-GR" sz="2400" err="1"/>
              <a:t>such</a:t>
            </a:r>
            <a:r>
              <a:rPr lang="el-GR" sz="2400"/>
              <a:t> </a:t>
            </a:r>
            <a:r>
              <a:rPr lang="el-GR" sz="2400" err="1"/>
              <a:t>as</a:t>
            </a:r>
            <a:r>
              <a:rPr lang="el-GR" sz="2400"/>
              <a:t>: </a:t>
            </a:r>
            <a:endParaRPr lang="en-US" sz="2400">
              <a:latin typeface="Neue Haas Grotesk Text Pro"/>
            </a:endParaRPr>
          </a:p>
          <a:p>
            <a:pPr marL="457200" indent="-457200">
              <a:lnSpc>
                <a:spcPct val="120000"/>
              </a:lnSpc>
              <a:buFont typeface="Arial,Sans-Serif"/>
              <a:buChar char="•"/>
            </a:pPr>
            <a:r>
              <a:rPr lang="el-GR" sz="2400"/>
              <a:t>Memory </a:t>
            </a:r>
            <a:r>
              <a:rPr lang="el-GR" sz="2400" err="1"/>
              <a:t>corruptions</a:t>
            </a:r>
            <a:r>
              <a:rPr lang="el-GR" sz="2400"/>
              <a:t> </a:t>
            </a:r>
            <a:r>
              <a:rPr lang="el-GR" sz="2400" err="1"/>
              <a:t>or</a:t>
            </a:r>
            <a:r>
              <a:rPr lang="el-GR" sz="2400"/>
              <a:t> </a:t>
            </a:r>
            <a:r>
              <a:rPr lang="el-GR" sz="2400" err="1"/>
              <a:t>issues</a:t>
            </a:r>
            <a:r>
              <a:rPr lang="el-GR" sz="2400"/>
              <a:t> in the </a:t>
            </a:r>
            <a:r>
              <a:rPr lang="el-GR" sz="2400" err="1"/>
              <a:t>heap</a:t>
            </a:r>
            <a:r>
              <a:rPr lang="el-GR" sz="2400"/>
              <a:t>.</a:t>
            </a:r>
            <a:endParaRPr lang="en-US" sz="2400">
              <a:latin typeface="Neue Haas Grotesk Text Pro"/>
            </a:endParaRPr>
          </a:p>
          <a:p>
            <a:pPr marL="457200" indent="-457200">
              <a:lnSpc>
                <a:spcPct val="120000"/>
              </a:lnSpc>
              <a:buFont typeface="Arial,Sans-Serif"/>
              <a:buChar char="•"/>
            </a:pPr>
            <a:r>
              <a:rPr lang="el-GR" sz="2400" err="1"/>
              <a:t>Unsafe</a:t>
            </a:r>
            <a:r>
              <a:rPr lang="el-GR" sz="2400"/>
              <a:t> </a:t>
            </a:r>
            <a:r>
              <a:rPr lang="el-GR" sz="2400" err="1"/>
              <a:t>TerminateThread</a:t>
            </a:r>
            <a:r>
              <a:rPr lang="el-GR" sz="2400"/>
              <a:t> </a:t>
            </a:r>
            <a:r>
              <a:rPr lang="el-GR" sz="2400" err="1"/>
              <a:t>APIs</a:t>
            </a:r>
            <a:r>
              <a:rPr lang="el-GR" sz="2400"/>
              <a:t>.</a:t>
            </a:r>
          </a:p>
          <a:p>
            <a:pPr marL="457200" indent="-457200">
              <a:lnSpc>
                <a:spcPct val="120000"/>
              </a:lnSpc>
              <a:buFont typeface="Arial,Sans-Serif"/>
              <a:buChar char="•"/>
            </a:pPr>
            <a:r>
              <a:rPr lang="el-GR" sz="2400" err="1"/>
              <a:t>Incorrect</a:t>
            </a:r>
            <a:r>
              <a:rPr lang="el-GR" sz="2400"/>
              <a:t> </a:t>
            </a:r>
            <a:r>
              <a:rPr lang="el-GR" sz="2400" err="1"/>
              <a:t>use</a:t>
            </a:r>
            <a:r>
              <a:rPr lang="el-GR" sz="2400"/>
              <a:t> of </a:t>
            </a:r>
            <a:r>
              <a:rPr lang="el-GR" sz="2400" err="1"/>
              <a:t>Thread</a:t>
            </a:r>
            <a:r>
              <a:rPr lang="el-GR" sz="2400"/>
              <a:t> </a:t>
            </a:r>
            <a:r>
              <a:rPr lang="el-GR" sz="2400" err="1"/>
              <a:t>Local</a:t>
            </a:r>
            <a:r>
              <a:rPr lang="el-GR" sz="2400"/>
              <a:t> </a:t>
            </a:r>
            <a:r>
              <a:rPr lang="el-GR" sz="2400" err="1"/>
              <a:t>Storage</a:t>
            </a:r>
            <a:r>
              <a:rPr lang="el-GR" sz="2400"/>
              <a:t> (TLS) </a:t>
            </a:r>
            <a:r>
              <a:rPr lang="el-GR" sz="2400" err="1"/>
              <a:t>APIs</a:t>
            </a:r>
            <a:r>
              <a:rPr lang="el-GR" sz="2400"/>
              <a:t>.</a:t>
            </a:r>
            <a:endParaRPr lang="en-US" sz="2400">
              <a:latin typeface="Neue Haas Grotesk Text Pro"/>
            </a:endParaRPr>
          </a:p>
          <a:p>
            <a:pPr marL="457200" indent="-457200">
              <a:lnSpc>
                <a:spcPct val="120000"/>
              </a:lnSpc>
              <a:buFont typeface="Arial,Sans-Serif"/>
              <a:buChar char="•"/>
            </a:pPr>
            <a:r>
              <a:rPr lang="el-GR" sz="2400" err="1"/>
              <a:t>Incorrect</a:t>
            </a:r>
            <a:r>
              <a:rPr lang="el-GR" sz="2400"/>
              <a:t> </a:t>
            </a:r>
            <a:r>
              <a:rPr lang="el-GR" sz="2400" err="1"/>
              <a:t>use</a:t>
            </a:r>
            <a:r>
              <a:rPr lang="el-GR" sz="2400"/>
              <a:t> of </a:t>
            </a:r>
            <a:r>
              <a:rPr lang="el-GR" sz="2400" err="1"/>
              <a:t>critical</a:t>
            </a:r>
            <a:r>
              <a:rPr lang="el-GR" sz="2400"/>
              <a:t> </a:t>
            </a:r>
            <a:r>
              <a:rPr lang="el-GR" sz="2400" err="1"/>
              <a:t>sections</a:t>
            </a:r>
            <a:r>
              <a:rPr lang="el-GR" sz="2400"/>
              <a:t>.</a:t>
            </a:r>
            <a:endParaRPr lang="en-US" sz="2400">
              <a:latin typeface="Neue Haas Grotesk Text Pro"/>
            </a:endParaRPr>
          </a:p>
          <a:p>
            <a:pPr marL="457200" indent="-457200">
              <a:lnSpc>
                <a:spcPct val="120000"/>
              </a:lnSpc>
              <a:buFont typeface="Arial,Sans-Serif"/>
              <a:buChar char="•"/>
            </a:pPr>
            <a:r>
              <a:rPr lang="el-GR" sz="2400" err="1"/>
              <a:t>Limited</a:t>
            </a:r>
            <a:r>
              <a:rPr lang="el-GR" sz="2400"/>
              <a:t> </a:t>
            </a:r>
            <a:r>
              <a:rPr lang="el-GR" sz="2400" err="1"/>
              <a:t>user</a:t>
            </a:r>
            <a:r>
              <a:rPr lang="el-GR" sz="2400"/>
              <a:t> </a:t>
            </a:r>
            <a:r>
              <a:rPr lang="el-GR" sz="2400" err="1"/>
              <a:t>account</a:t>
            </a:r>
            <a:r>
              <a:rPr lang="el-GR" sz="2400"/>
              <a:t> </a:t>
            </a:r>
            <a:r>
              <a:rPr lang="el-GR" sz="2400" err="1"/>
              <a:t>privilege</a:t>
            </a:r>
            <a:r>
              <a:rPr lang="el-GR" sz="2400"/>
              <a:t> </a:t>
            </a:r>
            <a:r>
              <a:rPr lang="el-GR" sz="2400" err="1"/>
              <a:t>problems</a:t>
            </a:r>
            <a:r>
              <a:rPr lang="el-GR" sz="2400"/>
              <a:t>.</a:t>
            </a:r>
          </a:p>
          <a:p>
            <a:pPr marL="0" indent="0">
              <a:buNone/>
            </a:pPr>
            <a:endParaRPr lang="el-GR" sz="2400"/>
          </a:p>
        </p:txBody>
      </p:sp>
    </p:spTree>
    <p:extLst>
      <p:ext uri="{BB962C8B-B14F-4D97-AF65-F5344CB8AC3E}">
        <p14:creationId xmlns:p14="http://schemas.microsoft.com/office/powerpoint/2010/main" val="12343848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8424E15-C999-D7B2-7843-C8AC6F6B1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/>
              <a:t>Z3 SMT </a:t>
            </a:r>
            <a:r>
              <a:rPr lang="el-GR" sz="3600" b="1" err="1"/>
              <a:t>Solver</a:t>
            </a:r>
            <a:r>
              <a:rPr lang="el-GR" sz="3600" b="1"/>
              <a:t> </a:t>
            </a:r>
            <a:endParaRPr lang="en-US" sz="3600">
              <a:latin typeface="Neue Haas Grotesk Text Pro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36541B1-3C01-9B16-721A-C4EEE53502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l-GR" sz="2400"/>
              <a:t>SMT </a:t>
            </a:r>
            <a:r>
              <a:rPr lang="el-GR" sz="2400" err="1"/>
              <a:t>is</a:t>
            </a:r>
            <a:r>
              <a:rPr lang="el-GR" sz="2400"/>
              <a:t> a </a:t>
            </a:r>
            <a:r>
              <a:rPr lang="el-GR" sz="2400" err="1"/>
              <a:t>generalization</a:t>
            </a:r>
            <a:r>
              <a:rPr lang="el-GR" sz="2400"/>
              <a:t> of </a:t>
            </a:r>
            <a:r>
              <a:rPr lang="el-GR" sz="2400" err="1"/>
              <a:t>boolean</a:t>
            </a:r>
            <a:r>
              <a:rPr lang="el-GR" sz="2400"/>
              <a:t> SAT </a:t>
            </a:r>
            <a:r>
              <a:rPr lang="el-GR" sz="2400" err="1"/>
              <a:t>by</a:t>
            </a:r>
            <a:r>
              <a:rPr lang="el-GR" sz="2400"/>
              <a:t> </a:t>
            </a:r>
            <a:r>
              <a:rPr lang="el-GR" sz="2400" err="1"/>
              <a:t>adding</a:t>
            </a:r>
            <a:r>
              <a:rPr lang="el-GR" sz="2400"/>
              <a:t> </a:t>
            </a:r>
            <a:r>
              <a:rPr lang="el-GR" sz="2400" err="1"/>
              <a:t>equality</a:t>
            </a:r>
            <a:r>
              <a:rPr lang="el-GR" sz="2400"/>
              <a:t> </a:t>
            </a:r>
            <a:r>
              <a:rPr lang="el-GR" sz="2400" err="1"/>
              <a:t>reasoning</a:t>
            </a:r>
            <a:r>
              <a:rPr lang="el-GR" sz="2400"/>
              <a:t>, </a:t>
            </a:r>
            <a:r>
              <a:rPr lang="el-GR" sz="2400" err="1"/>
              <a:t>arithmetic</a:t>
            </a:r>
            <a:r>
              <a:rPr lang="el-GR" sz="2400"/>
              <a:t>, </a:t>
            </a:r>
            <a:r>
              <a:rPr lang="el-GR" sz="2400" err="1"/>
              <a:t>fixed-size</a:t>
            </a:r>
            <a:r>
              <a:rPr lang="el-GR" sz="2400"/>
              <a:t> </a:t>
            </a:r>
            <a:r>
              <a:rPr lang="el-GR" sz="2400" err="1"/>
              <a:t>bit-vectors</a:t>
            </a:r>
            <a:r>
              <a:rPr lang="el-GR" sz="2400"/>
              <a:t>, </a:t>
            </a:r>
            <a:r>
              <a:rPr lang="el-GR" sz="2400" err="1"/>
              <a:t>arrays</a:t>
            </a:r>
            <a:r>
              <a:rPr lang="el-GR" sz="2400"/>
              <a:t> and </a:t>
            </a:r>
            <a:r>
              <a:rPr lang="el-GR" sz="2400" err="1"/>
              <a:t>other</a:t>
            </a:r>
            <a:r>
              <a:rPr lang="el-GR" sz="2400"/>
              <a:t> </a:t>
            </a:r>
            <a:r>
              <a:rPr lang="el-GR" sz="2400" err="1"/>
              <a:t>useful</a:t>
            </a:r>
            <a:r>
              <a:rPr lang="el-GR" sz="2400"/>
              <a:t> </a:t>
            </a:r>
            <a:r>
              <a:rPr lang="el-GR" sz="2400" err="1"/>
              <a:t>first-order</a:t>
            </a:r>
            <a:r>
              <a:rPr lang="el-GR" sz="2400"/>
              <a:t> </a:t>
            </a:r>
            <a:r>
              <a:rPr lang="el-GR" sz="2400" err="1"/>
              <a:t>theories</a:t>
            </a:r>
            <a:r>
              <a:rPr lang="el-GR" sz="2400"/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2400"/>
              <a:t>Z3 </a:t>
            </a:r>
            <a:r>
              <a:rPr lang="el-GR" sz="2400" err="1"/>
              <a:t>is</a:t>
            </a:r>
            <a:r>
              <a:rPr lang="el-GR" sz="2400"/>
              <a:t> a </a:t>
            </a:r>
            <a:r>
              <a:rPr lang="el-GR" sz="2400" err="1"/>
              <a:t>highly</a:t>
            </a:r>
            <a:r>
              <a:rPr lang="el-GR" sz="2400"/>
              <a:t> </a:t>
            </a:r>
            <a:r>
              <a:rPr lang="el-GR" sz="2400" err="1"/>
              <a:t>optimized</a:t>
            </a:r>
            <a:r>
              <a:rPr lang="el-GR" sz="2400"/>
              <a:t> SMT </a:t>
            </a:r>
            <a:r>
              <a:rPr lang="el-GR" sz="2400" err="1"/>
              <a:t>Solver</a:t>
            </a:r>
            <a:r>
              <a:rPr lang="el-GR" sz="2400"/>
              <a:t> </a:t>
            </a:r>
            <a:r>
              <a:rPr lang="el-GR" sz="2400" err="1"/>
              <a:t>that</a:t>
            </a:r>
            <a:r>
              <a:rPr lang="el-GR" sz="2400"/>
              <a:t> </a:t>
            </a:r>
            <a:r>
              <a:rPr lang="el-GR" sz="2400" err="1"/>
              <a:t>helps</a:t>
            </a:r>
            <a:r>
              <a:rPr lang="el-GR" sz="2400"/>
              <a:t> SAGE </a:t>
            </a:r>
            <a:r>
              <a:rPr lang="el-GR" sz="2400" err="1"/>
              <a:t>solve</a:t>
            </a:r>
            <a:r>
              <a:rPr lang="el-GR" sz="2400"/>
              <a:t> </a:t>
            </a:r>
            <a:r>
              <a:rPr lang="el-GR" sz="2400" err="1"/>
              <a:t>constraints</a:t>
            </a:r>
            <a:r>
              <a:rPr lang="el-GR" sz="2400"/>
              <a:t> of the </a:t>
            </a:r>
            <a:r>
              <a:rPr lang="el-GR" sz="2400" err="1"/>
              <a:t>form</a:t>
            </a:r>
            <a:r>
              <a:rPr lang="el-GR" sz="2400"/>
              <a:t>: c1 ^ c2 ^ …^ </a:t>
            </a:r>
            <a:r>
              <a:rPr lang="el-GR" sz="2400" err="1"/>
              <a:t>cn</a:t>
            </a:r>
            <a:endParaRPr lang="el-GR" sz="2400"/>
          </a:p>
          <a:p>
            <a:pPr marL="0" indent="0">
              <a:lnSpc>
                <a:spcPct val="120000"/>
              </a:lnSpc>
              <a:buNone/>
            </a:pPr>
            <a:r>
              <a:rPr lang="el-GR" sz="2400" err="1"/>
              <a:t>Where</a:t>
            </a:r>
            <a:r>
              <a:rPr lang="el-GR" sz="2400"/>
              <a:t> </a:t>
            </a:r>
            <a:r>
              <a:rPr lang="el-GR" sz="2400" err="1"/>
              <a:t>ci</a:t>
            </a:r>
            <a:r>
              <a:rPr lang="el-GR" sz="2400"/>
              <a:t> </a:t>
            </a:r>
            <a:r>
              <a:rPr lang="el-GR" sz="2400" err="1"/>
              <a:t>is</a:t>
            </a:r>
            <a:r>
              <a:rPr lang="el-GR" sz="2400"/>
              <a:t> a </a:t>
            </a:r>
            <a:r>
              <a:rPr lang="el-GR" sz="2400" err="1"/>
              <a:t>branch</a:t>
            </a:r>
            <a:r>
              <a:rPr lang="el-GR" sz="2400"/>
              <a:t> </a:t>
            </a:r>
            <a:r>
              <a:rPr lang="el-GR" sz="2400" err="1"/>
              <a:t>condition</a:t>
            </a:r>
            <a:r>
              <a:rPr lang="el-GR" sz="2400"/>
              <a:t>. </a:t>
            </a:r>
            <a:r>
              <a:rPr lang="el-GR" sz="2400" err="1"/>
              <a:t>It</a:t>
            </a:r>
            <a:r>
              <a:rPr lang="el-GR" sz="2400"/>
              <a:t> </a:t>
            </a:r>
            <a:r>
              <a:rPr lang="el-GR" sz="2400" err="1"/>
              <a:t>is</a:t>
            </a:r>
            <a:r>
              <a:rPr lang="el-GR" sz="2400"/>
              <a:t> </a:t>
            </a:r>
            <a:r>
              <a:rPr lang="el-GR" sz="2400" err="1"/>
              <a:t>used</a:t>
            </a:r>
            <a:r>
              <a:rPr lang="el-GR" sz="2400"/>
              <a:t> for </a:t>
            </a:r>
            <a:r>
              <a:rPr lang="el-GR" sz="2400" err="1"/>
              <a:t>generating</a:t>
            </a:r>
            <a:r>
              <a:rPr lang="el-GR" sz="2400"/>
              <a:t> </a:t>
            </a:r>
            <a:r>
              <a:rPr lang="el-GR" sz="2400" err="1"/>
              <a:t>new</a:t>
            </a:r>
            <a:r>
              <a:rPr lang="el-GR" sz="2400"/>
              <a:t> </a:t>
            </a:r>
            <a:r>
              <a:rPr lang="el-GR" sz="2400" err="1"/>
              <a:t>inputs</a:t>
            </a:r>
            <a:r>
              <a:rPr lang="el-GR" sz="2400"/>
              <a:t> </a:t>
            </a:r>
            <a:r>
              <a:rPr lang="el-GR" sz="2400" err="1"/>
              <a:t>that</a:t>
            </a:r>
            <a:r>
              <a:rPr lang="el-GR" sz="2400"/>
              <a:t> </a:t>
            </a:r>
            <a:r>
              <a:rPr lang="el-GR" sz="2400" err="1"/>
              <a:t>cover</a:t>
            </a:r>
            <a:r>
              <a:rPr lang="el-GR" sz="2400"/>
              <a:t> a </a:t>
            </a:r>
            <a:r>
              <a:rPr lang="el-GR" sz="2400" err="1"/>
              <a:t>new</a:t>
            </a:r>
            <a:r>
              <a:rPr lang="el-GR" sz="2400"/>
              <a:t> </a:t>
            </a:r>
            <a:r>
              <a:rPr lang="el-GR" sz="2400" err="1"/>
              <a:t>path</a:t>
            </a:r>
            <a:r>
              <a:rPr lang="el-GR" sz="2400"/>
              <a:t> </a:t>
            </a:r>
            <a:r>
              <a:rPr lang="el-GR" sz="2400" err="1"/>
              <a:t>constraint</a:t>
            </a:r>
            <a:r>
              <a:rPr lang="el-GR" sz="2400"/>
              <a:t>. </a:t>
            </a:r>
            <a:endParaRPr lang="en-US" sz="2400">
              <a:latin typeface="Neue Haas Grotesk Text Pro"/>
            </a:endParaRPr>
          </a:p>
          <a:p>
            <a:pPr marL="0" indent="0">
              <a:lnSpc>
                <a:spcPct val="120000"/>
              </a:lnSpc>
              <a:buNone/>
            </a:pPr>
            <a:endParaRPr lang="el-GR" sz="2400"/>
          </a:p>
          <a:p>
            <a:pPr marL="0" indent="0">
              <a:lnSpc>
                <a:spcPct val="120000"/>
              </a:lnSpc>
              <a:buNone/>
            </a:pPr>
            <a:endParaRPr lang="el-GR" sz="2400"/>
          </a:p>
          <a:p>
            <a:pPr marL="0" indent="0">
              <a:buNone/>
            </a:pPr>
            <a:endParaRPr lang="el-GR" sz="2400"/>
          </a:p>
        </p:txBody>
      </p:sp>
    </p:spTree>
    <p:extLst>
      <p:ext uri="{BB962C8B-B14F-4D97-AF65-F5344CB8AC3E}">
        <p14:creationId xmlns:p14="http://schemas.microsoft.com/office/powerpoint/2010/main" val="466912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0941597-0B96-91AB-256A-161828E3D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 err="1"/>
              <a:t>Why</a:t>
            </a:r>
            <a:r>
              <a:rPr lang="el-GR" sz="3600" b="1"/>
              <a:t> </a:t>
            </a:r>
            <a:r>
              <a:rPr lang="el-GR" sz="3600" b="1" err="1"/>
              <a:t>Program</a:t>
            </a:r>
            <a:r>
              <a:rPr lang="el-GR" sz="3600" b="1"/>
              <a:t> </a:t>
            </a:r>
            <a:r>
              <a:rPr lang="el-GR" sz="3600" b="1" err="1"/>
              <a:t>Verification</a:t>
            </a:r>
            <a:r>
              <a:rPr lang="el-GR" sz="3600" b="1"/>
              <a:t> </a:t>
            </a:r>
            <a:r>
              <a:rPr lang="el-GR" sz="3600" b="1" err="1"/>
              <a:t>Matters</a:t>
            </a:r>
            <a:endParaRPr lang="el-GR" sz="3600" err="1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D42D53A-C0F1-EAD0-4308-B4C6ABB46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l-GR" sz="2400" err="1">
                <a:latin typeface="Calibri"/>
                <a:ea typeface="Calibri"/>
                <a:cs typeface="Calibri"/>
              </a:rPr>
              <a:t>Most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security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vulnerabilities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are</a:t>
            </a:r>
            <a:r>
              <a:rPr lang="el-GR" sz="2400">
                <a:latin typeface="Calibri"/>
                <a:ea typeface="Calibri"/>
                <a:cs typeface="Calibri"/>
              </a:rPr>
              <a:t> a </a:t>
            </a:r>
            <a:r>
              <a:rPr lang="el-GR" sz="2400" err="1">
                <a:latin typeface="Calibri"/>
                <a:ea typeface="Calibri"/>
                <a:cs typeface="Calibri"/>
              </a:rPr>
              <a:t>result</a:t>
            </a:r>
            <a:r>
              <a:rPr lang="el-GR" sz="2400">
                <a:latin typeface="Calibri"/>
                <a:ea typeface="Calibri"/>
                <a:cs typeface="Calibri"/>
              </a:rPr>
              <a:t> of </a:t>
            </a:r>
            <a:r>
              <a:rPr lang="el-GR" sz="2400" err="1">
                <a:latin typeface="Calibri"/>
                <a:ea typeface="Calibri"/>
                <a:cs typeface="Calibri"/>
              </a:rPr>
              <a:t>programming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errors</a:t>
            </a:r>
            <a:r>
              <a:rPr lang="el-GR" sz="2400">
                <a:latin typeface="Calibri"/>
                <a:ea typeface="Calibri"/>
                <a:cs typeface="Calibri"/>
              </a:rPr>
              <a:t> in </a:t>
            </a:r>
            <a:r>
              <a:rPr lang="el-GR" sz="2400" err="1">
                <a:latin typeface="Calibri"/>
                <a:ea typeface="Calibri"/>
                <a:cs typeface="Calibri"/>
              </a:rPr>
              <a:t>code</a:t>
            </a:r>
            <a:r>
              <a:rPr lang="el-GR" sz="2400">
                <a:latin typeface="Calibri"/>
                <a:ea typeface="Calibri"/>
                <a:cs typeface="Calibri"/>
              </a:rPr>
              <a:t>. </a:t>
            </a:r>
            <a:r>
              <a:rPr lang="el-GR" sz="2400" err="1">
                <a:latin typeface="Calibri"/>
                <a:ea typeface="Calibri"/>
                <a:cs typeface="Calibri"/>
              </a:rPr>
              <a:t>These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errors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can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be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exploited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by</a:t>
            </a:r>
            <a:r>
              <a:rPr lang="el-GR" sz="2400">
                <a:latin typeface="Calibri"/>
                <a:ea typeface="Calibri"/>
                <a:cs typeface="Calibri"/>
              </a:rPr>
              <a:t> a </a:t>
            </a:r>
            <a:r>
              <a:rPr lang="el-GR" sz="2400" err="1">
                <a:latin typeface="Calibri"/>
                <a:ea typeface="Calibri"/>
                <a:cs typeface="Calibri"/>
              </a:rPr>
              <a:t>malicious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actor</a:t>
            </a:r>
            <a:r>
              <a:rPr lang="el-GR" sz="2400">
                <a:latin typeface="Calibri"/>
                <a:ea typeface="Calibri"/>
                <a:cs typeface="Calibri"/>
              </a:rPr>
              <a:t> and </a:t>
            </a:r>
            <a:r>
              <a:rPr lang="el-GR" sz="2400" err="1">
                <a:latin typeface="Calibri"/>
                <a:ea typeface="Calibri"/>
                <a:cs typeface="Calibri"/>
              </a:rPr>
              <a:t>allow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him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access</a:t>
            </a:r>
            <a:r>
              <a:rPr lang="el-GR" sz="2400">
                <a:latin typeface="Calibri"/>
                <a:ea typeface="Calibri"/>
                <a:cs typeface="Calibri"/>
              </a:rPr>
              <a:t> in a </a:t>
            </a:r>
            <a:r>
              <a:rPr lang="el-GR" sz="2400" err="1">
                <a:latin typeface="Calibri"/>
                <a:ea typeface="Calibri"/>
                <a:cs typeface="Calibri"/>
              </a:rPr>
              <a:t>system</a:t>
            </a:r>
            <a:r>
              <a:rPr lang="el-GR" sz="2400">
                <a:latin typeface="Calibri"/>
                <a:ea typeface="Calibri"/>
                <a:cs typeface="Calibri"/>
              </a:rPr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2400" err="1">
                <a:latin typeface="Calibri"/>
                <a:ea typeface="Calibri"/>
                <a:cs typeface="Calibri"/>
              </a:rPr>
              <a:t>Finding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these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bugs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before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deployment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highlights</a:t>
            </a:r>
            <a:r>
              <a:rPr lang="el-GR" sz="2400">
                <a:latin typeface="Calibri"/>
                <a:ea typeface="Calibri"/>
                <a:cs typeface="Calibri"/>
              </a:rPr>
              <a:t> the </a:t>
            </a:r>
            <a:r>
              <a:rPr lang="el-GR" sz="2400" err="1">
                <a:latin typeface="Calibri"/>
                <a:ea typeface="Calibri"/>
                <a:cs typeface="Calibri"/>
              </a:rPr>
              <a:t>importance</a:t>
            </a:r>
            <a:r>
              <a:rPr lang="el-GR" sz="2400">
                <a:latin typeface="Calibri"/>
                <a:ea typeface="Calibri"/>
                <a:cs typeface="Calibri"/>
              </a:rPr>
              <a:t> of </a:t>
            </a:r>
            <a:r>
              <a:rPr lang="el-GR" sz="2400" err="1">
                <a:latin typeface="Calibri"/>
                <a:ea typeface="Calibri"/>
                <a:cs typeface="Calibri"/>
              </a:rPr>
              <a:t>research</a:t>
            </a:r>
            <a:r>
              <a:rPr lang="el-GR" sz="2400">
                <a:latin typeface="Calibri"/>
                <a:ea typeface="Calibri"/>
                <a:cs typeface="Calibri"/>
              </a:rPr>
              <a:t> in </a:t>
            </a:r>
            <a:r>
              <a:rPr lang="el-GR" sz="2400" err="1">
                <a:latin typeface="Calibri"/>
                <a:ea typeface="Calibri"/>
                <a:cs typeface="Calibri"/>
              </a:rPr>
              <a:t>program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verification</a:t>
            </a:r>
            <a:r>
              <a:rPr lang="el-GR" sz="2400">
                <a:latin typeface="Calibri"/>
                <a:ea typeface="Calibri"/>
                <a:cs typeface="Calibri"/>
              </a:rPr>
              <a:t>.</a:t>
            </a:r>
            <a:endParaRPr lang="en-US" sz="24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endParaRPr lang="el-GR" sz="24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endParaRPr lang="el-GR" sz="240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l-GR" sz="240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12886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6D0D8-7EBA-B252-F43C-935CCA30C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SAGE Workflow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3AA4D-6C3E-D4CC-ED9C-10B3BDF22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Calibri"/>
                <a:ea typeface="Calibri"/>
                <a:cs typeface="Calibri"/>
              </a:rPr>
              <a:t>SAGE runs its initial input through </a:t>
            </a:r>
            <a:r>
              <a:rPr lang="en-US" err="1">
                <a:latin typeface="Calibri"/>
                <a:ea typeface="Calibri"/>
                <a:cs typeface="Calibri"/>
              </a:rPr>
              <a:t>AppVerifier</a:t>
            </a:r>
            <a:r>
              <a:rPr lang="en-US">
                <a:latin typeface="Calibri"/>
                <a:ea typeface="Calibri"/>
                <a:cs typeface="Calibri"/>
              </a:rPr>
              <a:t> inside Nirvana Engine. If an error happens, SAGE reports it, else it continues.</a:t>
            </a:r>
          </a:p>
          <a:p>
            <a:r>
              <a:rPr lang="en-US">
                <a:latin typeface="Calibri"/>
                <a:ea typeface="Calibri"/>
                <a:cs typeface="Calibri"/>
              </a:rPr>
              <a:t>SAGE analyses the traces created by Nirvana using </a:t>
            </a:r>
            <a:r>
              <a:rPr lang="en-US" err="1">
                <a:latin typeface="Calibri"/>
                <a:ea typeface="Calibri"/>
                <a:cs typeface="Calibri"/>
              </a:rPr>
              <a:t>TruScan</a:t>
            </a:r>
            <a:r>
              <a:rPr lang="en-US">
                <a:latin typeface="Calibri"/>
                <a:ea typeface="Calibri"/>
                <a:cs typeface="Calibri"/>
              </a:rPr>
              <a:t> (offline), in order to generate the path constraint. </a:t>
            </a:r>
          </a:p>
          <a:p>
            <a:r>
              <a:rPr lang="en-US">
                <a:latin typeface="Calibri"/>
                <a:ea typeface="Calibri"/>
                <a:cs typeface="Calibri"/>
              </a:rPr>
              <a:t>SAGE creates new path constraints which are solved by Z3 to produce new inputs.</a:t>
            </a:r>
          </a:p>
          <a:p>
            <a:r>
              <a:rPr lang="en-US">
                <a:latin typeface="Calibri"/>
                <a:ea typeface="Calibri"/>
                <a:cs typeface="Calibri"/>
              </a:rPr>
              <a:t>Those steps are continued until an error happens or the search is complete. </a:t>
            </a:r>
          </a:p>
          <a:p>
            <a:endParaRPr lang="en-US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6957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FC172D-D475-2ADE-78A9-BC8209628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 err="1"/>
              <a:t>SAGE's</a:t>
            </a:r>
            <a:r>
              <a:rPr lang="el-GR" sz="3600" b="1"/>
              <a:t> </a:t>
            </a:r>
            <a:r>
              <a:rPr lang="el-GR" sz="3600" b="1" err="1"/>
              <a:t>Generational</a:t>
            </a:r>
            <a:r>
              <a:rPr lang="el-GR" sz="3600" b="1"/>
              <a:t> </a:t>
            </a:r>
            <a:r>
              <a:rPr lang="el-GR" sz="3600" b="1" err="1"/>
              <a:t>Search</a:t>
            </a:r>
            <a:r>
              <a:rPr lang="el-GR" sz="3600" b="1"/>
              <a:t> </a:t>
            </a:r>
            <a:r>
              <a:rPr lang="el-GR" sz="3600" b="1" err="1"/>
              <a:t>Algorithm</a:t>
            </a:r>
            <a:endParaRPr lang="el-GR" sz="3600" err="1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B1F3803-2D40-5E8F-2074-65E461448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l-GR" sz="2400" err="1"/>
              <a:t>Used</a:t>
            </a:r>
            <a:r>
              <a:rPr lang="el-GR" sz="2400"/>
              <a:t> </a:t>
            </a:r>
            <a:r>
              <a:rPr lang="el-GR" sz="2400" err="1"/>
              <a:t>by</a:t>
            </a:r>
            <a:r>
              <a:rPr lang="el-GR" sz="2400"/>
              <a:t> SAGE </a:t>
            </a:r>
            <a:r>
              <a:rPr lang="el-GR" sz="2400" err="1"/>
              <a:t>to</a:t>
            </a:r>
            <a:r>
              <a:rPr lang="el-GR" sz="2400"/>
              <a:t> </a:t>
            </a:r>
            <a:r>
              <a:rPr lang="el-GR" sz="2400" err="1"/>
              <a:t>address</a:t>
            </a:r>
            <a:r>
              <a:rPr lang="el-GR" sz="2400"/>
              <a:t> </a:t>
            </a:r>
            <a:r>
              <a:rPr lang="el-GR" sz="2400" err="1"/>
              <a:t>previous</a:t>
            </a:r>
            <a:r>
              <a:rPr lang="el-GR" sz="2400"/>
              <a:t> </a:t>
            </a:r>
            <a:r>
              <a:rPr lang="el-GR" sz="2400" err="1"/>
              <a:t>limitations</a:t>
            </a:r>
            <a:r>
              <a:rPr lang="el-GR" sz="2400"/>
              <a:t>. </a:t>
            </a:r>
            <a:r>
              <a:rPr lang="el-GR" sz="2400" err="1"/>
              <a:t>It</a:t>
            </a:r>
            <a:r>
              <a:rPr lang="el-GR" sz="2400"/>
              <a:t> </a:t>
            </a:r>
            <a:r>
              <a:rPr lang="el-GR" sz="2400" err="1"/>
              <a:t>can</a:t>
            </a:r>
            <a:r>
              <a:rPr lang="el-GR" sz="2400"/>
              <a:t>: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l-GR" sz="2400" err="1"/>
              <a:t>Explore</a:t>
            </a:r>
            <a:r>
              <a:rPr lang="el-GR" sz="2400"/>
              <a:t> the </a:t>
            </a:r>
            <a:r>
              <a:rPr lang="el-GR" sz="2400" err="1"/>
              <a:t>state</a:t>
            </a:r>
            <a:r>
              <a:rPr lang="el-GR" sz="2400"/>
              <a:t> </a:t>
            </a:r>
            <a:r>
              <a:rPr lang="el-GR" sz="2400" err="1"/>
              <a:t>spaces</a:t>
            </a:r>
            <a:r>
              <a:rPr lang="el-GR" sz="2400"/>
              <a:t> of </a:t>
            </a:r>
            <a:r>
              <a:rPr lang="el-GR" sz="2400" err="1"/>
              <a:t>large</a:t>
            </a:r>
            <a:r>
              <a:rPr lang="el-GR" sz="2400"/>
              <a:t> </a:t>
            </a:r>
            <a:r>
              <a:rPr lang="el-GR" sz="2400" err="1"/>
              <a:t>applications</a:t>
            </a:r>
            <a:r>
              <a:rPr lang="el-GR" sz="2400"/>
              <a:t> </a:t>
            </a:r>
            <a:r>
              <a:rPr lang="el-GR" sz="2400" err="1"/>
              <a:t>executed</a:t>
            </a:r>
            <a:r>
              <a:rPr lang="el-GR" sz="2400"/>
              <a:t> </a:t>
            </a:r>
            <a:r>
              <a:rPr lang="el-GR" sz="2400" err="1"/>
              <a:t>with</a:t>
            </a:r>
            <a:r>
              <a:rPr lang="el-GR" sz="2400"/>
              <a:t> </a:t>
            </a:r>
            <a:r>
              <a:rPr lang="el-GR" sz="2400" err="1"/>
              <a:t>large</a:t>
            </a:r>
            <a:r>
              <a:rPr lang="el-GR" sz="2400"/>
              <a:t> </a:t>
            </a:r>
            <a:r>
              <a:rPr lang="el-GR" sz="2400" err="1"/>
              <a:t>inputs</a:t>
            </a:r>
            <a:r>
              <a:rPr lang="el-GR" sz="2400"/>
              <a:t> (</a:t>
            </a:r>
            <a:r>
              <a:rPr lang="el-GR" sz="2400" err="1"/>
              <a:t>thousands</a:t>
            </a:r>
            <a:r>
              <a:rPr lang="el-GR" sz="2400"/>
              <a:t> of </a:t>
            </a:r>
            <a:r>
              <a:rPr lang="el-GR" sz="2400" err="1"/>
              <a:t>symbolic</a:t>
            </a:r>
            <a:r>
              <a:rPr lang="el-GR" sz="2400"/>
              <a:t> </a:t>
            </a:r>
            <a:r>
              <a:rPr lang="el-GR" sz="2400" err="1"/>
              <a:t>variables</a:t>
            </a:r>
            <a:r>
              <a:rPr lang="el-GR" sz="2400"/>
              <a:t>) and </a:t>
            </a:r>
            <a:r>
              <a:rPr lang="el-GR" sz="2400" err="1"/>
              <a:t>with</a:t>
            </a:r>
            <a:r>
              <a:rPr lang="el-GR" sz="2400"/>
              <a:t> </a:t>
            </a:r>
            <a:r>
              <a:rPr lang="el-GR" sz="2400" err="1"/>
              <a:t>very</a:t>
            </a:r>
            <a:r>
              <a:rPr lang="el-GR" sz="2400"/>
              <a:t> </a:t>
            </a:r>
            <a:r>
              <a:rPr lang="el-GR" sz="2400" err="1"/>
              <a:t>deep</a:t>
            </a:r>
            <a:r>
              <a:rPr lang="el-GR" sz="2400"/>
              <a:t> </a:t>
            </a:r>
            <a:r>
              <a:rPr lang="el-GR" sz="2400" err="1"/>
              <a:t>paths</a:t>
            </a:r>
            <a:r>
              <a:rPr lang="el-GR" sz="2400"/>
              <a:t> (10^8 </a:t>
            </a:r>
            <a:r>
              <a:rPr lang="el-GR" sz="2400" err="1"/>
              <a:t>instructions</a:t>
            </a:r>
            <a:r>
              <a:rPr lang="el-GR" sz="2400"/>
              <a:t>).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l-GR" sz="2400" err="1"/>
              <a:t>Maximize</a:t>
            </a:r>
            <a:r>
              <a:rPr lang="el-GR" sz="2400"/>
              <a:t> the </a:t>
            </a:r>
            <a:r>
              <a:rPr lang="el-GR" sz="2400" err="1"/>
              <a:t>number</a:t>
            </a:r>
            <a:r>
              <a:rPr lang="el-GR" sz="2400"/>
              <a:t> of </a:t>
            </a:r>
            <a:r>
              <a:rPr lang="el-GR" sz="2400" err="1"/>
              <a:t>new</a:t>
            </a:r>
            <a:r>
              <a:rPr lang="el-GR" sz="2400"/>
              <a:t> </a:t>
            </a:r>
            <a:r>
              <a:rPr lang="el-GR" sz="2400" err="1"/>
              <a:t>tests</a:t>
            </a:r>
            <a:r>
              <a:rPr lang="el-GR" sz="2400"/>
              <a:t> </a:t>
            </a:r>
            <a:r>
              <a:rPr lang="el-GR" sz="2400" err="1"/>
              <a:t>from</a:t>
            </a:r>
            <a:r>
              <a:rPr lang="el-GR" sz="2400"/>
              <a:t> </a:t>
            </a:r>
            <a:r>
              <a:rPr lang="el-GR" sz="2400" err="1"/>
              <a:t>each</a:t>
            </a:r>
            <a:r>
              <a:rPr lang="el-GR" sz="2400"/>
              <a:t> </a:t>
            </a:r>
            <a:r>
              <a:rPr lang="el-GR" sz="2400" err="1"/>
              <a:t>symbolic</a:t>
            </a:r>
            <a:r>
              <a:rPr lang="el-GR" sz="2400"/>
              <a:t> </a:t>
            </a:r>
            <a:r>
              <a:rPr lang="el-GR" sz="2400" err="1"/>
              <a:t>execution</a:t>
            </a:r>
            <a:r>
              <a:rPr lang="el-GR" sz="2400"/>
              <a:t>.</a:t>
            </a:r>
            <a:endParaRPr lang="en-US" sz="2400">
              <a:latin typeface="Neue Haas Grotesk Text Pro"/>
            </a:endParaRP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l-GR" sz="2400" err="1"/>
              <a:t>Maximize</a:t>
            </a:r>
            <a:r>
              <a:rPr lang="el-GR" sz="2400"/>
              <a:t> </a:t>
            </a:r>
            <a:r>
              <a:rPr lang="el-GR" sz="2400" err="1"/>
              <a:t>code</a:t>
            </a:r>
            <a:r>
              <a:rPr lang="el-GR" sz="2400"/>
              <a:t> </a:t>
            </a:r>
            <a:r>
              <a:rPr lang="el-GR" sz="2400" err="1"/>
              <a:t>coverage</a:t>
            </a:r>
            <a:r>
              <a:rPr lang="el-GR" sz="2400"/>
              <a:t> (</a:t>
            </a:r>
            <a:r>
              <a:rPr lang="el-GR" sz="2400" err="1"/>
              <a:t>using</a:t>
            </a:r>
            <a:r>
              <a:rPr lang="el-GR" sz="2400"/>
              <a:t> </a:t>
            </a:r>
            <a:r>
              <a:rPr lang="el-GR" sz="2400" err="1"/>
              <a:t>heuristics</a:t>
            </a:r>
            <a:r>
              <a:rPr lang="el-GR" sz="2400"/>
              <a:t>).</a:t>
            </a:r>
            <a:endParaRPr lang="en-US" sz="2400">
              <a:latin typeface="Neue Haas Grotesk Text Pro"/>
            </a:endParaRP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l-GR" sz="2400" err="1"/>
              <a:t>Deal</a:t>
            </a:r>
            <a:r>
              <a:rPr lang="el-GR" sz="2400"/>
              <a:t> </a:t>
            </a:r>
            <a:r>
              <a:rPr lang="el-GR" sz="2400" err="1"/>
              <a:t>with</a:t>
            </a:r>
            <a:r>
              <a:rPr lang="el-GR" sz="2400"/>
              <a:t> </a:t>
            </a:r>
            <a:r>
              <a:rPr lang="el-GR" sz="2400" err="1"/>
              <a:t>divergences</a:t>
            </a:r>
            <a:r>
              <a:rPr lang="el-GR" sz="2400"/>
              <a:t>: </a:t>
            </a:r>
            <a:r>
              <a:rPr lang="el-GR" sz="2400" err="1"/>
              <a:t>whenever</a:t>
            </a:r>
            <a:r>
              <a:rPr lang="el-GR" sz="2400"/>
              <a:t> </a:t>
            </a:r>
            <a:r>
              <a:rPr lang="el-GR" sz="2400" err="1"/>
              <a:t>divergences</a:t>
            </a:r>
            <a:r>
              <a:rPr lang="el-GR" sz="2400"/>
              <a:t> </a:t>
            </a:r>
            <a:r>
              <a:rPr lang="el-GR" sz="2400" err="1"/>
              <a:t>occur</a:t>
            </a:r>
            <a:r>
              <a:rPr lang="el-GR" sz="2400"/>
              <a:t>, the </a:t>
            </a:r>
            <a:r>
              <a:rPr lang="el-GR" sz="2400" err="1"/>
              <a:t>search</a:t>
            </a:r>
            <a:r>
              <a:rPr lang="el-GR" sz="2400"/>
              <a:t> </a:t>
            </a:r>
            <a:r>
              <a:rPr lang="el-GR" sz="2400" err="1"/>
              <a:t>is</a:t>
            </a:r>
            <a:r>
              <a:rPr lang="el-GR" sz="2400"/>
              <a:t> </a:t>
            </a:r>
            <a:r>
              <a:rPr lang="el-GR" sz="2400" err="1"/>
              <a:t>able</a:t>
            </a:r>
            <a:r>
              <a:rPr lang="el-GR" sz="2400"/>
              <a:t> </a:t>
            </a:r>
            <a:r>
              <a:rPr lang="el-GR" sz="2400" err="1"/>
              <a:t>to</a:t>
            </a:r>
            <a:r>
              <a:rPr lang="el-GR" sz="2400"/>
              <a:t> </a:t>
            </a:r>
            <a:r>
              <a:rPr lang="el-GR" sz="2400" err="1"/>
              <a:t>recover</a:t>
            </a:r>
            <a:r>
              <a:rPr lang="el-GR" sz="2400"/>
              <a:t> and </a:t>
            </a:r>
            <a:r>
              <a:rPr lang="el-GR" sz="2400" err="1"/>
              <a:t>continue</a:t>
            </a:r>
            <a:r>
              <a:rPr lang="el-GR" sz="24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3788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78FC3AE-213C-3CB8-7EA5-D5D0FDE23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 err="1"/>
              <a:t>SAGE's</a:t>
            </a:r>
            <a:r>
              <a:rPr lang="el-GR" sz="3600" b="1"/>
              <a:t> </a:t>
            </a:r>
            <a:r>
              <a:rPr lang="el-GR" sz="3600" b="1" err="1"/>
              <a:t>Generational</a:t>
            </a:r>
            <a:r>
              <a:rPr lang="el-GR" sz="3600" b="1"/>
              <a:t> </a:t>
            </a:r>
            <a:r>
              <a:rPr lang="el-GR" sz="3600" b="1" err="1"/>
              <a:t>Search</a:t>
            </a:r>
            <a:r>
              <a:rPr lang="el-GR" sz="3600" b="1"/>
              <a:t> </a:t>
            </a:r>
            <a:r>
              <a:rPr lang="el-GR" sz="3600" b="1" err="1"/>
              <a:t>Algorithm</a:t>
            </a:r>
            <a:endParaRPr lang="en-US" sz="3600" err="1">
              <a:latin typeface="Neue Haas Grotesk Text Pro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AC7421-B569-3DA8-4AFB-164FB9642E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lnSpc>
                <a:spcPct val="120000"/>
              </a:lnSpc>
              <a:buAutoNum type="arabicPeriod"/>
            </a:pPr>
            <a:r>
              <a:rPr lang="el-GR" sz="2400"/>
              <a:t>SAGE </a:t>
            </a:r>
            <a:r>
              <a:rPr lang="el-GR" sz="2400" err="1"/>
              <a:t>creates</a:t>
            </a:r>
            <a:r>
              <a:rPr lang="el-GR" sz="2400"/>
              <a:t> a </a:t>
            </a:r>
            <a:r>
              <a:rPr lang="el-GR" sz="2400" err="1"/>
              <a:t>path</a:t>
            </a:r>
            <a:r>
              <a:rPr lang="el-GR" sz="2400"/>
              <a:t> </a:t>
            </a:r>
            <a:r>
              <a:rPr lang="el-GR" sz="2400" err="1"/>
              <a:t>constraint</a:t>
            </a:r>
            <a:r>
              <a:rPr lang="el-GR" sz="2400"/>
              <a:t> of the </a:t>
            </a:r>
            <a:r>
              <a:rPr lang="el-GR" sz="2400" err="1"/>
              <a:t>form</a:t>
            </a:r>
            <a:r>
              <a:rPr lang="el-GR" sz="2400"/>
              <a:t>: c1 ^ c2 ^ …^ </a:t>
            </a:r>
            <a:r>
              <a:rPr lang="el-GR" sz="2400" err="1"/>
              <a:t>cn</a:t>
            </a:r>
            <a:r>
              <a:rPr lang="el-GR" sz="2400"/>
              <a:t> for the </a:t>
            </a:r>
            <a:r>
              <a:rPr lang="el-GR" sz="2400" err="1"/>
              <a:t>initial</a:t>
            </a:r>
            <a:r>
              <a:rPr lang="el-GR" sz="2400"/>
              <a:t> </a:t>
            </a:r>
            <a:r>
              <a:rPr lang="el-GR" sz="2400" err="1"/>
              <a:t>input</a:t>
            </a:r>
            <a:r>
              <a:rPr lang="el-GR" sz="2400"/>
              <a:t>, </a:t>
            </a:r>
            <a:r>
              <a:rPr lang="el-GR" sz="2400" err="1"/>
              <a:t>by</a:t>
            </a:r>
            <a:r>
              <a:rPr lang="el-GR" sz="2400"/>
              <a:t> </a:t>
            </a:r>
            <a:r>
              <a:rPr lang="el-GR" sz="2400" err="1"/>
              <a:t>symbolically</a:t>
            </a:r>
            <a:r>
              <a:rPr lang="el-GR" sz="2400"/>
              <a:t> </a:t>
            </a:r>
            <a:r>
              <a:rPr lang="el-GR" sz="2400" err="1"/>
              <a:t>executing</a:t>
            </a:r>
            <a:r>
              <a:rPr lang="el-GR" sz="2400"/>
              <a:t> </a:t>
            </a:r>
            <a:r>
              <a:rPr lang="el-GR" sz="2400" err="1"/>
              <a:t>it's</a:t>
            </a:r>
            <a:r>
              <a:rPr lang="el-GR" sz="2400"/>
              <a:t> </a:t>
            </a:r>
            <a:r>
              <a:rPr lang="el-GR" sz="2400" err="1"/>
              <a:t>runtime</a:t>
            </a:r>
            <a:r>
              <a:rPr lang="el-GR" sz="2400"/>
              <a:t> </a:t>
            </a:r>
            <a:r>
              <a:rPr lang="el-GR" sz="2400" err="1"/>
              <a:t>trace</a:t>
            </a:r>
            <a:r>
              <a:rPr lang="el-GR" sz="2400"/>
              <a:t>.</a:t>
            </a:r>
            <a:endParaRPr lang="en-US" sz="2400">
              <a:latin typeface="Neue Haas Grotesk Text Pro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el-GR" sz="2400">
                <a:ea typeface="+mn-lt"/>
                <a:cs typeface="+mn-lt"/>
              </a:rPr>
              <a:t>DART </a:t>
            </a:r>
            <a:r>
              <a:rPr lang="el-GR" sz="2400" err="1">
                <a:ea typeface="+mn-lt"/>
                <a:cs typeface="+mn-lt"/>
              </a:rPr>
              <a:t>generates</a:t>
            </a:r>
            <a:r>
              <a:rPr lang="el-GR" sz="2400">
                <a:ea typeface="+mn-lt"/>
                <a:cs typeface="+mn-lt"/>
              </a:rPr>
              <a:t> </a:t>
            </a:r>
            <a:r>
              <a:rPr lang="el-GR" sz="2400" err="1">
                <a:ea typeface="+mn-lt"/>
                <a:cs typeface="+mn-lt"/>
              </a:rPr>
              <a:t>new</a:t>
            </a:r>
            <a:r>
              <a:rPr lang="el-GR" sz="2400">
                <a:ea typeface="+mn-lt"/>
                <a:cs typeface="+mn-lt"/>
              </a:rPr>
              <a:t> </a:t>
            </a:r>
            <a:r>
              <a:rPr lang="el-GR" sz="2400" err="1">
                <a:ea typeface="+mn-lt"/>
                <a:cs typeface="+mn-lt"/>
              </a:rPr>
              <a:t>path</a:t>
            </a:r>
            <a:r>
              <a:rPr lang="el-GR" sz="2400">
                <a:ea typeface="+mn-lt"/>
                <a:cs typeface="+mn-lt"/>
              </a:rPr>
              <a:t> </a:t>
            </a:r>
            <a:r>
              <a:rPr lang="el-GR" sz="2400" err="1">
                <a:ea typeface="+mn-lt"/>
                <a:cs typeface="+mn-lt"/>
              </a:rPr>
              <a:t>constraints</a:t>
            </a:r>
            <a:r>
              <a:rPr lang="el-GR" sz="2400">
                <a:ea typeface="+mn-lt"/>
                <a:cs typeface="+mn-lt"/>
              </a:rPr>
              <a:t> </a:t>
            </a:r>
            <a:r>
              <a:rPr lang="el-GR" sz="2400" err="1">
                <a:ea typeface="+mn-lt"/>
                <a:cs typeface="+mn-lt"/>
              </a:rPr>
              <a:t>by</a:t>
            </a:r>
            <a:r>
              <a:rPr lang="el-GR" sz="2400">
                <a:ea typeface="+mn-lt"/>
                <a:cs typeface="+mn-lt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negating</a:t>
            </a:r>
            <a:r>
              <a:rPr lang="el-GR" sz="2400">
                <a:ea typeface="+mn-lt"/>
                <a:cs typeface="+mn-lt"/>
              </a:rPr>
              <a:t> </a:t>
            </a:r>
            <a:r>
              <a:rPr lang="el-GR" sz="2400" err="1">
                <a:ea typeface="+mn-lt"/>
                <a:cs typeface="+mn-lt"/>
              </a:rPr>
              <a:t>each</a:t>
            </a:r>
            <a:r>
              <a:rPr lang="el-GR" sz="2400">
                <a:ea typeface="+mn-lt"/>
                <a:cs typeface="+mn-lt"/>
              </a:rPr>
              <a:t> </a:t>
            </a:r>
            <a:r>
              <a:rPr lang="el-GR" sz="2400" err="1">
                <a:ea typeface="+mn-lt"/>
                <a:cs typeface="+mn-lt"/>
              </a:rPr>
              <a:t>branch</a:t>
            </a:r>
            <a:r>
              <a:rPr lang="el-GR" sz="2400">
                <a:ea typeface="+mn-lt"/>
                <a:cs typeface="+mn-lt"/>
              </a:rPr>
              <a:t> </a:t>
            </a:r>
            <a:r>
              <a:rPr lang="el-GR" sz="2400" err="1">
                <a:ea typeface="+mn-lt"/>
                <a:cs typeface="+mn-lt"/>
              </a:rPr>
              <a:t>condition</a:t>
            </a:r>
            <a:r>
              <a:rPr lang="el-GR" sz="2400">
                <a:ea typeface="+mn-lt"/>
                <a:cs typeface="+mn-lt"/>
              </a:rPr>
              <a:t> </a:t>
            </a:r>
            <a:r>
              <a:rPr lang="el-GR" sz="2400" err="1"/>
              <a:t>ci</a:t>
            </a:r>
            <a:r>
              <a:rPr lang="el-GR" sz="2400"/>
              <a:t> </a:t>
            </a:r>
            <a:r>
              <a:rPr lang="el-GR" sz="2400" err="1"/>
              <a:t>adn</a:t>
            </a:r>
            <a:r>
              <a:rPr lang="el-GR" sz="2400"/>
              <a:t> </a:t>
            </a:r>
            <a:r>
              <a:rPr lang="el-GR" sz="2400" err="1"/>
              <a:t>solving</a:t>
            </a:r>
            <a:r>
              <a:rPr lang="el-GR" sz="2400"/>
              <a:t> the </a:t>
            </a:r>
            <a:r>
              <a:rPr lang="el-GR" sz="2400" err="1"/>
              <a:t>expression</a:t>
            </a:r>
            <a:r>
              <a:rPr lang="el-GR" sz="2400"/>
              <a:t> c1 ^ c2 ^ … ^</a:t>
            </a:r>
            <a:r>
              <a:rPr lang="el-GR" sz="2400" err="1"/>
              <a:t>ci</a:t>
            </a:r>
            <a:r>
              <a:rPr lang="el-GR" sz="2400"/>
              <a:t>, </a:t>
            </a:r>
            <a:r>
              <a:rPr lang="el-GR" sz="2400" err="1"/>
              <a:t>creating</a:t>
            </a:r>
            <a:r>
              <a:rPr lang="el-GR" sz="2400"/>
              <a:t> N </a:t>
            </a:r>
            <a:r>
              <a:rPr lang="el-GR" sz="2400" err="1"/>
              <a:t>new</a:t>
            </a:r>
            <a:r>
              <a:rPr lang="el-GR" sz="2400"/>
              <a:t> </a:t>
            </a:r>
            <a:r>
              <a:rPr lang="el-GR" sz="2400" err="1"/>
              <a:t>inputs</a:t>
            </a:r>
            <a:r>
              <a:rPr lang="el-GR" sz="2400"/>
              <a:t>. </a:t>
            </a:r>
            <a:endParaRPr lang="en-US" sz="2400">
              <a:latin typeface="Neue Haas Grotesk Text Pro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el-GR" sz="2400" err="1"/>
              <a:t>Every</a:t>
            </a:r>
            <a:r>
              <a:rPr lang="el-GR" sz="2400"/>
              <a:t> </a:t>
            </a:r>
            <a:r>
              <a:rPr lang="el-GR" sz="2400" err="1"/>
              <a:t>child</a:t>
            </a:r>
            <a:r>
              <a:rPr lang="el-GR" sz="2400"/>
              <a:t> </a:t>
            </a:r>
            <a:r>
              <a:rPr lang="el-GR" sz="2400" err="1"/>
              <a:t>is</a:t>
            </a:r>
            <a:r>
              <a:rPr lang="el-GR" sz="2400"/>
              <a:t> </a:t>
            </a:r>
            <a:r>
              <a:rPr lang="el-GR" sz="2400" err="1"/>
              <a:t>executed</a:t>
            </a:r>
            <a:r>
              <a:rPr lang="el-GR" sz="2400"/>
              <a:t> (</a:t>
            </a:r>
            <a:r>
              <a:rPr lang="el-GR" sz="2400" err="1"/>
              <a:t>through</a:t>
            </a:r>
            <a:r>
              <a:rPr lang="el-GR" sz="2400"/>
              <a:t> </a:t>
            </a:r>
            <a:r>
              <a:rPr lang="el-GR" sz="2400" err="1"/>
              <a:t>Nirvana</a:t>
            </a:r>
            <a:r>
              <a:rPr lang="el-GR" sz="2400"/>
              <a:t> and </a:t>
            </a:r>
            <a:r>
              <a:rPr lang="el-GR" sz="2400" err="1"/>
              <a:t>AppVerifier</a:t>
            </a:r>
            <a:r>
              <a:rPr lang="el-GR" sz="2400"/>
              <a:t>) and </a:t>
            </a:r>
            <a:r>
              <a:rPr lang="el-GR" sz="2400" err="1"/>
              <a:t>scored</a:t>
            </a:r>
            <a:r>
              <a:rPr lang="el-GR" sz="2400"/>
              <a:t> </a:t>
            </a:r>
            <a:r>
              <a:rPr lang="el-GR" sz="2400" err="1"/>
              <a:t>based</a:t>
            </a:r>
            <a:r>
              <a:rPr lang="el-GR" sz="2400"/>
              <a:t> on the </a:t>
            </a:r>
            <a:r>
              <a:rPr lang="el-GR" sz="2400" err="1"/>
              <a:t>number</a:t>
            </a:r>
            <a:r>
              <a:rPr lang="el-GR" sz="2400"/>
              <a:t> of </a:t>
            </a:r>
            <a:r>
              <a:rPr lang="el-GR" sz="2400" err="1"/>
              <a:t>new</a:t>
            </a:r>
            <a:r>
              <a:rPr lang="el-GR" sz="2400"/>
              <a:t> </a:t>
            </a:r>
            <a:r>
              <a:rPr lang="el-GR" sz="2400" err="1"/>
              <a:t>untraced</a:t>
            </a:r>
            <a:r>
              <a:rPr lang="el-GR" sz="2400"/>
              <a:t> </a:t>
            </a:r>
            <a:r>
              <a:rPr lang="el-GR" sz="2400" err="1"/>
              <a:t>blocks</a:t>
            </a:r>
            <a:r>
              <a:rPr lang="el-GR" sz="2400"/>
              <a:t> </a:t>
            </a:r>
            <a:r>
              <a:rPr lang="el-GR" sz="2400" err="1"/>
              <a:t>discovered</a:t>
            </a:r>
            <a:r>
              <a:rPr lang="el-GR" sz="2400"/>
              <a:t>. </a:t>
            </a:r>
            <a:endParaRPr lang="en-US" sz="2400">
              <a:latin typeface="Neue Haas Grotesk Text Pro"/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el-GR" sz="2400"/>
              <a:t>SAGE </a:t>
            </a:r>
            <a:r>
              <a:rPr lang="el-GR" sz="2400" err="1"/>
              <a:t>repeats</a:t>
            </a:r>
            <a:r>
              <a:rPr lang="el-GR" sz="2400"/>
              <a:t> </a:t>
            </a:r>
            <a:r>
              <a:rPr lang="el-GR" sz="2400" err="1"/>
              <a:t>this</a:t>
            </a:r>
            <a:r>
              <a:rPr lang="el-GR" sz="2400"/>
              <a:t> </a:t>
            </a:r>
            <a:r>
              <a:rPr lang="el-GR" sz="2400" err="1"/>
              <a:t>process</a:t>
            </a:r>
            <a:r>
              <a:rPr lang="el-GR" sz="2400"/>
              <a:t> </a:t>
            </a:r>
            <a:r>
              <a:rPr lang="el-GR" sz="2400" err="1"/>
              <a:t>by</a:t>
            </a:r>
            <a:r>
              <a:rPr lang="el-GR" sz="2400"/>
              <a:t> </a:t>
            </a:r>
            <a:r>
              <a:rPr lang="el-GR" sz="2400" err="1"/>
              <a:t>choosing</a:t>
            </a:r>
            <a:r>
              <a:rPr lang="el-GR" sz="2400"/>
              <a:t> the </a:t>
            </a:r>
            <a:r>
              <a:rPr lang="el-GR" sz="2400" err="1"/>
              <a:t>input</a:t>
            </a:r>
            <a:r>
              <a:rPr lang="el-GR" sz="2400"/>
              <a:t> </a:t>
            </a:r>
            <a:r>
              <a:rPr lang="el-GR" sz="2400" err="1"/>
              <a:t>with</a:t>
            </a:r>
            <a:r>
              <a:rPr lang="el-GR" sz="2400"/>
              <a:t> the </a:t>
            </a:r>
            <a:r>
              <a:rPr lang="el-GR" sz="2400" err="1"/>
              <a:t>maximum</a:t>
            </a:r>
            <a:r>
              <a:rPr lang="el-GR" sz="2400"/>
              <a:t> </a:t>
            </a:r>
            <a:r>
              <a:rPr lang="el-GR" sz="2400" err="1"/>
              <a:t>score</a:t>
            </a:r>
            <a:r>
              <a:rPr lang="el-GR" sz="2400"/>
              <a:t> of the </a:t>
            </a:r>
            <a:r>
              <a:rPr lang="el-GR" sz="2400" err="1"/>
              <a:t>currently</a:t>
            </a:r>
            <a:r>
              <a:rPr lang="el-GR" sz="2400"/>
              <a:t> </a:t>
            </a:r>
            <a:r>
              <a:rPr lang="el-GR" sz="2400" err="1"/>
              <a:t>discovered</a:t>
            </a:r>
            <a:r>
              <a:rPr lang="el-GR" sz="2400"/>
              <a:t> </a:t>
            </a:r>
            <a:r>
              <a:rPr lang="el-GR" sz="2400" err="1"/>
              <a:t>paths</a:t>
            </a:r>
            <a:r>
              <a:rPr lang="el-GR" sz="2400"/>
              <a:t>. </a:t>
            </a:r>
            <a:r>
              <a:rPr lang="el-GR" sz="2400" err="1"/>
              <a:t>This</a:t>
            </a:r>
            <a:r>
              <a:rPr lang="el-GR" sz="2400"/>
              <a:t> </a:t>
            </a:r>
            <a:r>
              <a:rPr lang="el-GR" sz="2400" err="1"/>
              <a:t>makes</a:t>
            </a:r>
            <a:r>
              <a:rPr lang="el-GR" sz="2400"/>
              <a:t> </a:t>
            </a:r>
            <a:r>
              <a:rPr lang="el-GR" sz="2400" err="1"/>
              <a:t>symbolic</a:t>
            </a:r>
            <a:r>
              <a:rPr lang="el-GR" sz="2400"/>
              <a:t> </a:t>
            </a:r>
            <a:r>
              <a:rPr lang="el-GR" sz="2400" err="1"/>
              <a:t>search</a:t>
            </a:r>
            <a:r>
              <a:rPr lang="el-GR" sz="2400"/>
              <a:t> </a:t>
            </a:r>
            <a:r>
              <a:rPr lang="el-GR" sz="2400" err="1"/>
              <a:t>focus</a:t>
            </a:r>
            <a:r>
              <a:rPr lang="el-GR" sz="2400"/>
              <a:t> on </a:t>
            </a:r>
            <a:r>
              <a:rPr lang="el-GR" sz="2400" err="1"/>
              <a:t>newer</a:t>
            </a:r>
            <a:r>
              <a:rPr lang="el-GR" sz="2400"/>
              <a:t> and </a:t>
            </a:r>
            <a:r>
              <a:rPr lang="el-GR" sz="2400" err="1"/>
              <a:t>deeper</a:t>
            </a:r>
            <a:r>
              <a:rPr lang="el-GR" sz="2400"/>
              <a:t> </a:t>
            </a:r>
            <a:r>
              <a:rPr lang="el-GR" sz="2400" err="1"/>
              <a:t>paths</a:t>
            </a:r>
            <a:r>
              <a:rPr lang="el-GR" sz="2400"/>
              <a:t> </a:t>
            </a:r>
            <a:r>
              <a:rPr lang="el-GR" sz="2400" err="1"/>
              <a:t>first</a:t>
            </a:r>
            <a:r>
              <a:rPr lang="el-GR" sz="2400"/>
              <a:t>.</a:t>
            </a:r>
            <a:endParaRPr lang="en-US" sz="2400">
              <a:latin typeface="Neue Haas Grotesk Text Pro"/>
            </a:endParaRPr>
          </a:p>
          <a:p>
            <a:pPr marL="0" indent="0">
              <a:buNone/>
            </a:pPr>
            <a:endParaRPr lang="el-GR" sz="2400"/>
          </a:p>
        </p:txBody>
      </p:sp>
    </p:spTree>
    <p:extLst>
      <p:ext uri="{BB962C8B-B14F-4D97-AF65-F5344CB8AC3E}">
        <p14:creationId xmlns:p14="http://schemas.microsoft.com/office/powerpoint/2010/main" val="325457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298AB2C-79ED-0045-C7C5-B29325FB8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/>
              <a:t>SAGE </a:t>
            </a:r>
            <a:r>
              <a:rPr lang="el-GR" sz="3600" b="1" err="1"/>
              <a:t>Constraint</a:t>
            </a:r>
            <a:r>
              <a:rPr lang="el-GR" sz="3600" b="1"/>
              <a:t> </a:t>
            </a:r>
            <a:r>
              <a:rPr lang="el-GR" sz="3600" b="1" err="1"/>
              <a:t>Optimization</a:t>
            </a:r>
            <a:endParaRPr lang="el-GR" sz="3600" err="1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BAF1285-74A8-B3A0-1650-8271CD04C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20000"/>
              </a:lnSpc>
              <a:buFont typeface="Arial"/>
              <a:buChar char="•"/>
            </a:pPr>
            <a:r>
              <a:rPr lang="el-GR" sz="2400" b="1" err="1">
                <a:latin typeface="Calibri"/>
                <a:ea typeface="Calibri"/>
                <a:cs typeface="Calibri"/>
              </a:rPr>
              <a:t>Symbolic-expression</a:t>
            </a:r>
            <a:r>
              <a:rPr lang="el-GR" sz="2400" b="1">
                <a:latin typeface="Calibri"/>
                <a:ea typeface="Calibri"/>
                <a:cs typeface="Calibri"/>
              </a:rPr>
              <a:t> </a:t>
            </a:r>
            <a:r>
              <a:rPr lang="el-GR" sz="2400" b="1" err="1">
                <a:latin typeface="Calibri"/>
                <a:ea typeface="Calibri"/>
                <a:cs typeface="Calibri"/>
              </a:rPr>
              <a:t>caching</a:t>
            </a:r>
            <a:r>
              <a:rPr lang="el-GR" sz="2400" b="1">
                <a:latin typeface="Calibri"/>
                <a:ea typeface="Calibri"/>
                <a:cs typeface="Calibri"/>
              </a:rPr>
              <a:t>: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Structurally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equivalent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symbolic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terms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are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mapped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to</a:t>
            </a:r>
            <a:r>
              <a:rPr lang="el-GR" sz="2400">
                <a:latin typeface="Calibri"/>
                <a:ea typeface="Calibri"/>
                <a:cs typeface="Calibri"/>
              </a:rPr>
              <a:t> the </a:t>
            </a:r>
            <a:r>
              <a:rPr lang="el-GR" sz="2400" err="1">
                <a:latin typeface="Calibri"/>
                <a:ea typeface="Calibri"/>
                <a:cs typeface="Calibri"/>
              </a:rPr>
              <a:t>same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physical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object</a:t>
            </a:r>
            <a:r>
              <a:rPr lang="el-GR" sz="2400">
                <a:latin typeface="Calibri"/>
                <a:ea typeface="Calibri"/>
                <a:cs typeface="Calibri"/>
              </a:rPr>
              <a:t>.</a:t>
            </a:r>
            <a:endParaRPr lang="en-US" sz="2400"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l-GR" sz="2400" b="1" err="1">
                <a:latin typeface="Calibri"/>
                <a:ea typeface="Calibri"/>
                <a:cs typeface="Calibri"/>
              </a:rPr>
              <a:t>Unrelated</a:t>
            </a:r>
            <a:r>
              <a:rPr lang="el-GR" sz="2400" b="1">
                <a:latin typeface="Calibri"/>
                <a:ea typeface="Calibri"/>
                <a:cs typeface="Calibri"/>
              </a:rPr>
              <a:t> </a:t>
            </a:r>
            <a:r>
              <a:rPr lang="el-GR" sz="2400" b="1" err="1">
                <a:latin typeface="Calibri"/>
                <a:ea typeface="Calibri"/>
                <a:cs typeface="Calibri"/>
              </a:rPr>
              <a:t>constraint</a:t>
            </a:r>
            <a:r>
              <a:rPr lang="el-GR" sz="2400" b="1">
                <a:latin typeface="Calibri"/>
                <a:ea typeface="Calibri"/>
                <a:cs typeface="Calibri"/>
              </a:rPr>
              <a:t> </a:t>
            </a:r>
            <a:r>
              <a:rPr lang="el-GR" sz="2400" b="1" err="1">
                <a:latin typeface="Calibri"/>
                <a:ea typeface="Calibri"/>
                <a:cs typeface="Calibri"/>
              </a:rPr>
              <a:t>elimination</a:t>
            </a:r>
            <a:r>
              <a:rPr lang="el-GR" sz="2400" b="1">
                <a:latin typeface="Calibri"/>
                <a:ea typeface="Calibri"/>
                <a:cs typeface="Calibri"/>
              </a:rPr>
              <a:t>: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Removes</a:t>
            </a:r>
            <a:r>
              <a:rPr lang="el-GR" sz="2400">
                <a:latin typeface="Calibri"/>
                <a:ea typeface="Calibri"/>
                <a:cs typeface="Calibri"/>
              </a:rPr>
              <a:t> the </a:t>
            </a:r>
            <a:r>
              <a:rPr lang="el-GR" sz="2400" err="1">
                <a:latin typeface="Calibri"/>
                <a:ea typeface="Calibri"/>
                <a:cs typeface="Calibri"/>
              </a:rPr>
              <a:t>constraints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that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do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not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share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variables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with</a:t>
            </a:r>
            <a:r>
              <a:rPr lang="el-GR" sz="2400">
                <a:latin typeface="Calibri"/>
                <a:ea typeface="Calibri"/>
                <a:cs typeface="Calibri"/>
              </a:rPr>
              <a:t> the </a:t>
            </a:r>
            <a:r>
              <a:rPr lang="el-GR" sz="2400" err="1">
                <a:latin typeface="Calibri"/>
                <a:ea typeface="Calibri"/>
                <a:cs typeface="Calibri"/>
              </a:rPr>
              <a:t>negated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constraint</a:t>
            </a:r>
            <a:r>
              <a:rPr lang="el-GR" sz="2400">
                <a:latin typeface="Calibri"/>
                <a:ea typeface="Calibri"/>
                <a:cs typeface="Calibri"/>
              </a:rPr>
              <a:t>. </a:t>
            </a:r>
            <a:r>
              <a:rPr lang="el-GR" sz="2400" err="1">
                <a:latin typeface="Calibri"/>
                <a:ea typeface="Calibri"/>
                <a:cs typeface="Calibri"/>
              </a:rPr>
              <a:t>They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keep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their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concrete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values</a:t>
            </a:r>
            <a:r>
              <a:rPr lang="el-GR" sz="2400">
                <a:latin typeface="Calibri"/>
                <a:ea typeface="Calibri"/>
                <a:cs typeface="Calibri"/>
              </a:rPr>
              <a:t>.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l-GR" sz="2400" b="1" err="1">
                <a:latin typeface="Calibri"/>
                <a:ea typeface="Calibri"/>
                <a:cs typeface="Calibri"/>
              </a:rPr>
              <a:t>Local</a:t>
            </a:r>
            <a:r>
              <a:rPr lang="el-GR" sz="2400" b="1">
                <a:latin typeface="Calibri"/>
                <a:ea typeface="Calibri"/>
                <a:cs typeface="Calibri"/>
              </a:rPr>
              <a:t> </a:t>
            </a:r>
            <a:r>
              <a:rPr lang="el-GR" sz="2400" b="1" err="1">
                <a:latin typeface="Calibri"/>
                <a:ea typeface="Calibri"/>
                <a:cs typeface="Calibri"/>
              </a:rPr>
              <a:t>constraint</a:t>
            </a:r>
            <a:r>
              <a:rPr lang="el-GR" sz="2400" b="1">
                <a:latin typeface="Calibri"/>
                <a:ea typeface="Calibri"/>
                <a:cs typeface="Calibri"/>
              </a:rPr>
              <a:t> </a:t>
            </a:r>
            <a:r>
              <a:rPr lang="el-GR" sz="2400" b="1" err="1">
                <a:latin typeface="Calibri"/>
                <a:ea typeface="Calibri"/>
                <a:cs typeface="Calibri"/>
              </a:rPr>
              <a:t>caching</a:t>
            </a:r>
            <a:r>
              <a:rPr lang="el-GR" sz="2400" b="1">
                <a:latin typeface="Calibri"/>
                <a:ea typeface="Calibri"/>
                <a:cs typeface="Calibri"/>
              </a:rPr>
              <a:t>: </a:t>
            </a:r>
            <a:r>
              <a:rPr lang="el-GR" sz="2400" err="1">
                <a:latin typeface="Calibri"/>
                <a:ea typeface="Calibri"/>
                <a:cs typeface="Calibri"/>
              </a:rPr>
              <a:t>Skips</a:t>
            </a:r>
            <a:r>
              <a:rPr lang="el-GR" sz="2400">
                <a:latin typeface="Calibri"/>
                <a:ea typeface="Calibri"/>
                <a:cs typeface="Calibri"/>
              </a:rPr>
              <a:t> a </a:t>
            </a:r>
            <a:r>
              <a:rPr lang="el-GR" sz="2400" err="1">
                <a:latin typeface="Calibri"/>
                <a:ea typeface="Calibri"/>
                <a:cs typeface="Calibri"/>
              </a:rPr>
              <a:t>constraint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if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it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has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already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been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added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to</a:t>
            </a:r>
            <a:r>
              <a:rPr lang="el-GR" sz="2400">
                <a:latin typeface="Calibri"/>
                <a:ea typeface="Calibri"/>
                <a:cs typeface="Calibri"/>
              </a:rPr>
              <a:t> the </a:t>
            </a:r>
            <a:r>
              <a:rPr lang="el-GR" sz="2400" err="1">
                <a:latin typeface="Calibri"/>
                <a:ea typeface="Calibri"/>
                <a:cs typeface="Calibri"/>
              </a:rPr>
              <a:t>path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constraint</a:t>
            </a:r>
            <a:r>
              <a:rPr lang="el-GR" sz="2400">
                <a:latin typeface="Calibri"/>
                <a:ea typeface="Calibri"/>
                <a:cs typeface="Calibri"/>
              </a:rPr>
              <a:t>.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l-GR" sz="2400" b="1" err="1">
                <a:latin typeface="Calibri"/>
                <a:ea typeface="Calibri"/>
                <a:cs typeface="Calibri"/>
              </a:rPr>
              <a:t>Flip</a:t>
            </a:r>
            <a:r>
              <a:rPr lang="el-GR" sz="2400" b="1">
                <a:latin typeface="Calibri"/>
                <a:ea typeface="Calibri"/>
                <a:cs typeface="Calibri"/>
              </a:rPr>
              <a:t> </a:t>
            </a:r>
            <a:r>
              <a:rPr lang="el-GR" sz="2400" b="1" err="1">
                <a:latin typeface="Calibri"/>
                <a:ea typeface="Calibri"/>
                <a:cs typeface="Calibri"/>
              </a:rPr>
              <a:t>Count</a:t>
            </a:r>
            <a:r>
              <a:rPr lang="el-GR" sz="2400" b="1">
                <a:latin typeface="Calibri"/>
                <a:ea typeface="Calibri"/>
                <a:cs typeface="Calibri"/>
              </a:rPr>
              <a:t> </a:t>
            </a:r>
            <a:r>
              <a:rPr lang="el-GR" sz="2400" b="1" err="1">
                <a:latin typeface="Calibri"/>
                <a:ea typeface="Calibri"/>
                <a:cs typeface="Calibri"/>
              </a:rPr>
              <a:t>Limit</a:t>
            </a:r>
            <a:r>
              <a:rPr lang="el-GR" sz="2400" b="1">
                <a:latin typeface="Calibri"/>
                <a:ea typeface="Calibri"/>
                <a:cs typeface="Calibri"/>
              </a:rPr>
              <a:t>: </a:t>
            </a:r>
            <a:r>
              <a:rPr lang="el-GR" sz="2400" err="1">
                <a:latin typeface="Calibri"/>
                <a:ea typeface="Calibri"/>
                <a:cs typeface="Calibri"/>
              </a:rPr>
              <a:t>Establishes</a:t>
            </a:r>
            <a:r>
              <a:rPr lang="el-GR" sz="2400">
                <a:latin typeface="Calibri"/>
                <a:ea typeface="Calibri"/>
                <a:cs typeface="Calibri"/>
              </a:rPr>
              <a:t> the </a:t>
            </a:r>
            <a:r>
              <a:rPr lang="el-GR" sz="2400" err="1">
                <a:latin typeface="Calibri"/>
                <a:ea typeface="Calibri"/>
                <a:cs typeface="Calibri"/>
              </a:rPr>
              <a:t>maximum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number</a:t>
            </a:r>
            <a:r>
              <a:rPr lang="el-GR" sz="2400">
                <a:latin typeface="Calibri"/>
                <a:ea typeface="Calibri"/>
                <a:cs typeface="Calibri"/>
              </a:rPr>
              <a:t> of </a:t>
            </a:r>
            <a:r>
              <a:rPr lang="el-GR" sz="2400" err="1">
                <a:latin typeface="Calibri"/>
                <a:ea typeface="Calibri"/>
                <a:cs typeface="Calibri"/>
              </a:rPr>
              <a:t>times</a:t>
            </a:r>
            <a:r>
              <a:rPr lang="el-GR" sz="2400">
                <a:latin typeface="Calibri"/>
                <a:ea typeface="Calibri"/>
                <a:cs typeface="Calibri"/>
              </a:rPr>
              <a:t> a </a:t>
            </a:r>
            <a:r>
              <a:rPr lang="el-GR" sz="2400" err="1">
                <a:latin typeface="Calibri"/>
                <a:ea typeface="Calibri"/>
                <a:cs typeface="Calibri"/>
              </a:rPr>
              <a:t>constraint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generated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from</a:t>
            </a:r>
            <a:r>
              <a:rPr lang="el-GR" sz="2400">
                <a:latin typeface="Calibri"/>
                <a:ea typeface="Calibri"/>
                <a:cs typeface="Calibri"/>
              </a:rPr>
              <a:t> a </a:t>
            </a:r>
            <a:r>
              <a:rPr lang="el-GR" sz="2400" err="1">
                <a:latin typeface="Calibri"/>
                <a:ea typeface="Calibri"/>
                <a:cs typeface="Calibri"/>
              </a:rPr>
              <a:t>particular</a:t>
            </a:r>
            <a:r>
              <a:rPr lang="el-GR" sz="2400">
                <a:latin typeface="Calibri"/>
                <a:ea typeface="Calibri"/>
                <a:cs typeface="Calibri"/>
              </a:rPr>
              <a:t> </a:t>
            </a:r>
            <a:r>
              <a:rPr lang="el-GR" sz="2400" err="1">
                <a:latin typeface="Calibri"/>
                <a:ea typeface="Calibri"/>
                <a:cs typeface="Calibri"/>
              </a:rPr>
              <a:t>branch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can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be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flipped</a:t>
            </a:r>
            <a:r>
              <a:rPr lang="el-GR" sz="2400">
                <a:latin typeface="Calibri"/>
                <a:ea typeface="Calibri"/>
                <a:cs typeface="Calibri"/>
              </a:rPr>
              <a:t>. </a:t>
            </a:r>
          </a:p>
          <a:p>
            <a:pPr marL="0" indent="0">
              <a:buNone/>
            </a:pPr>
            <a:endParaRPr lang="el-GR" sz="240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4404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F7BC23-9545-D959-085D-F77D72EF3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 err="1"/>
              <a:t>Divergence</a:t>
            </a:r>
            <a:r>
              <a:rPr lang="el-GR" sz="3600" b="1"/>
              <a:t> in </a:t>
            </a:r>
            <a:r>
              <a:rPr lang="el-GR" sz="3600" b="1" err="1"/>
              <a:t>Symbolic</a:t>
            </a:r>
            <a:r>
              <a:rPr lang="el-GR" sz="3600" b="1"/>
              <a:t> </a:t>
            </a:r>
            <a:r>
              <a:rPr lang="el-GR" sz="3600" b="1" err="1"/>
              <a:t>Execution</a:t>
            </a:r>
            <a:endParaRPr lang="el-GR" sz="3600" err="1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E82C372-3335-2840-576F-93C5FCEA1F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l-GR" sz="2400"/>
              <a:t>A </a:t>
            </a:r>
            <a:r>
              <a:rPr lang="el-GR" sz="2400" err="1"/>
              <a:t>diverge</a:t>
            </a:r>
            <a:r>
              <a:rPr lang="el-GR" sz="2400"/>
              <a:t> </a:t>
            </a:r>
            <a:r>
              <a:rPr lang="el-GR" sz="2400" err="1"/>
              <a:t>means</a:t>
            </a:r>
            <a:r>
              <a:rPr lang="el-GR" sz="2400"/>
              <a:t> </a:t>
            </a:r>
            <a:r>
              <a:rPr lang="el-GR" sz="2400" err="1"/>
              <a:t>that</a:t>
            </a:r>
            <a:r>
              <a:rPr lang="el-GR" sz="2400"/>
              <a:t> the </a:t>
            </a:r>
            <a:r>
              <a:rPr lang="el-GR" sz="2400" err="1"/>
              <a:t>program</a:t>
            </a:r>
            <a:r>
              <a:rPr lang="el-GR" sz="2400"/>
              <a:t> </a:t>
            </a:r>
            <a:r>
              <a:rPr lang="el-GR" sz="2400" err="1"/>
              <a:t>behaves</a:t>
            </a:r>
            <a:r>
              <a:rPr lang="el-GR" sz="2400"/>
              <a:t> </a:t>
            </a:r>
            <a:r>
              <a:rPr lang="el-GR" sz="2400" err="1"/>
              <a:t>differently</a:t>
            </a:r>
            <a:r>
              <a:rPr lang="el-GR" sz="2400"/>
              <a:t> </a:t>
            </a:r>
            <a:r>
              <a:rPr lang="el-GR" sz="2400" err="1"/>
              <a:t>than</a:t>
            </a:r>
            <a:r>
              <a:rPr lang="el-GR" sz="2400"/>
              <a:t> </a:t>
            </a:r>
            <a:r>
              <a:rPr lang="el-GR" sz="2400" err="1"/>
              <a:t>it</a:t>
            </a:r>
            <a:r>
              <a:rPr lang="el-GR" sz="2400"/>
              <a:t> </a:t>
            </a:r>
            <a:r>
              <a:rPr lang="el-GR" sz="2400" err="1"/>
              <a:t>was</a:t>
            </a:r>
            <a:r>
              <a:rPr lang="el-GR" sz="2400"/>
              <a:t> </a:t>
            </a:r>
            <a:r>
              <a:rPr lang="el-GR" sz="2400" err="1"/>
              <a:t>predicted</a:t>
            </a:r>
            <a:r>
              <a:rPr lang="el-GR" sz="2400"/>
              <a:t> </a:t>
            </a:r>
            <a:r>
              <a:rPr lang="el-GR" sz="2400" err="1"/>
              <a:t>by</a:t>
            </a:r>
            <a:r>
              <a:rPr lang="el-GR" sz="2400"/>
              <a:t> </a:t>
            </a:r>
            <a:r>
              <a:rPr lang="el-GR" sz="2400" err="1"/>
              <a:t>symbolic</a:t>
            </a:r>
            <a:r>
              <a:rPr lang="el-GR" sz="2400"/>
              <a:t> </a:t>
            </a:r>
            <a:r>
              <a:rPr lang="el-GR" sz="2400" err="1"/>
              <a:t>execution</a:t>
            </a:r>
            <a:r>
              <a:rPr lang="el-GR" sz="2400"/>
              <a:t>, for a </a:t>
            </a:r>
            <a:r>
              <a:rPr lang="el-GR" sz="2400" err="1"/>
              <a:t>specific</a:t>
            </a:r>
            <a:r>
              <a:rPr lang="el-GR" sz="2400"/>
              <a:t> </a:t>
            </a:r>
            <a:r>
              <a:rPr lang="el-GR" sz="2400" err="1"/>
              <a:t>input</a:t>
            </a:r>
            <a:r>
              <a:rPr lang="el-GR" sz="2400"/>
              <a:t>. </a:t>
            </a:r>
            <a:endParaRPr lang="en-US" sz="2400">
              <a:latin typeface="Neue Haas Grotesk Text Pro"/>
            </a:endParaRP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l-GR" sz="2400" err="1"/>
              <a:t>It</a:t>
            </a:r>
            <a:r>
              <a:rPr lang="el-GR" sz="2400"/>
              <a:t> </a:t>
            </a:r>
            <a:r>
              <a:rPr lang="el-GR" sz="2400" err="1"/>
              <a:t>makes</a:t>
            </a:r>
            <a:r>
              <a:rPr lang="el-GR" sz="2400"/>
              <a:t> </a:t>
            </a:r>
            <a:r>
              <a:rPr lang="el-GR" sz="2400" err="1"/>
              <a:t>execution</a:t>
            </a:r>
            <a:r>
              <a:rPr lang="el-GR" sz="2400"/>
              <a:t> </a:t>
            </a:r>
            <a:r>
              <a:rPr lang="el-GR" sz="2400" err="1"/>
              <a:t>incomplete</a:t>
            </a:r>
            <a:r>
              <a:rPr lang="el-GR" sz="2400"/>
              <a:t>.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l-GR" sz="2400" err="1"/>
              <a:t>It</a:t>
            </a:r>
            <a:r>
              <a:rPr lang="el-GR" sz="2400"/>
              <a:t> </a:t>
            </a:r>
            <a:r>
              <a:rPr lang="el-GR" sz="2400" err="1"/>
              <a:t>can</a:t>
            </a:r>
            <a:r>
              <a:rPr lang="el-GR" sz="2400"/>
              <a:t> </a:t>
            </a:r>
            <a:r>
              <a:rPr lang="el-GR" sz="2400" err="1"/>
              <a:t>stall</a:t>
            </a:r>
            <a:r>
              <a:rPr lang="el-GR" sz="2400"/>
              <a:t> the </a:t>
            </a:r>
            <a:r>
              <a:rPr lang="el-GR" sz="2400" err="1"/>
              <a:t>search</a:t>
            </a:r>
            <a:r>
              <a:rPr lang="el-GR" sz="2400"/>
              <a:t>. </a:t>
            </a:r>
            <a:r>
              <a:rPr lang="el-GR" sz="2400" err="1"/>
              <a:t>If</a:t>
            </a:r>
            <a:r>
              <a:rPr lang="el-GR" sz="2400"/>
              <a:t> the </a:t>
            </a:r>
            <a:r>
              <a:rPr lang="el-GR" sz="2400" err="1"/>
              <a:t>new</a:t>
            </a:r>
            <a:r>
              <a:rPr lang="el-GR" sz="2400"/>
              <a:t> </a:t>
            </a:r>
            <a:r>
              <a:rPr lang="el-GR" sz="2400" err="1"/>
              <a:t>input</a:t>
            </a:r>
            <a:r>
              <a:rPr lang="el-GR" sz="2400"/>
              <a:t> </a:t>
            </a:r>
            <a:r>
              <a:rPr lang="el-GR" sz="2400" err="1"/>
              <a:t>produced</a:t>
            </a:r>
            <a:r>
              <a:rPr lang="el-GR" sz="2400"/>
              <a:t> </a:t>
            </a:r>
            <a:r>
              <a:rPr lang="el-GR" sz="2400" err="1"/>
              <a:t>diverges</a:t>
            </a:r>
            <a:r>
              <a:rPr lang="el-GR" sz="2400"/>
              <a:t> </a:t>
            </a:r>
            <a:r>
              <a:rPr lang="el-GR" sz="2400" err="1"/>
              <a:t>into</a:t>
            </a:r>
            <a:r>
              <a:rPr lang="el-GR" sz="2400"/>
              <a:t> a </a:t>
            </a:r>
            <a:r>
              <a:rPr lang="el-GR" sz="2400" err="1"/>
              <a:t>previously</a:t>
            </a:r>
            <a:r>
              <a:rPr lang="el-GR" sz="2400"/>
              <a:t> </a:t>
            </a:r>
            <a:r>
              <a:rPr lang="el-GR" sz="2400" err="1"/>
              <a:t>reached</a:t>
            </a:r>
            <a:r>
              <a:rPr lang="el-GR" sz="2400"/>
              <a:t> </a:t>
            </a:r>
            <a:r>
              <a:rPr lang="el-GR" sz="2400" err="1"/>
              <a:t>path</a:t>
            </a:r>
            <a:r>
              <a:rPr lang="el-GR" sz="2400"/>
              <a:t>, </a:t>
            </a:r>
            <a:r>
              <a:rPr lang="el-GR" sz="2400" err="1"/>
              <a:t>then</a:t>
            </a:r>
            <a:r>
              <a:rPr lang="el-GR" sz="2400"/>
              <a:t> the </a:t>
            </a:r>
            <a:r>
              <a:rPr lang="el-GR" sz="2400" err="1"/>
              <a:t>symbolic</a:t>
            </a:r>
            <a:r>
              <a:rPr lang="el-GR" sz="2400"/>
              <a:t> </a:t>
            </a:r>
            <a:r>
              <a:rPr lang="el-GR" sz="2400" err="1"/>
              <a:t>execution</a:t>
            </a:r>
            <a:r>
              <a:rPr lang="el-GR" sz="2400"/>
              <a:t> </a:t>
            </a:r>
            <a:r>
              <a:rPr lang="el-GR" sz="2400" err="1"/>
              <a:t>cannot</a:t>
            </a:r>
            <a:r>
              <a:rPr lang="el-GR" sz="2400"/>
              <a:t> </a:t>
            </a:r>
            <a:r>
              <a:rPr lang="el-GR" sz="2400" err="1"/>
              <a:t>progress</a:t>
            </a:r>
            <a:r>
              <a:rPr lang="el-GR" sz="24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4961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1C251C-E104-2C5E-A7C1-AB4C8DD73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err="1"/>
              <a:t>Dealing</a:t>
            </a:r>
            <a:r>
              <a:rPr lang="el-GR" b="1"/>
              <a:t> </a:t>
            </a:r>
            <a:r>
              <a:rPr lang="el-GR" b="1" err="1"/>
              <a:t>with</a:t>
            </a:r>
            <a:r>
              <a:rPr lang="el-GR" b="1"/>
              <a:t> </a:t>
            </a:r>
            <a:r>
              <a:rPr lang="el-GR" b="1" err="1"/>
              <a:t>Divergence</a:t>
            </a:r>
            <a:endParaRPr lang="el-GR" err="1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98C3F6B-EA40-3169-56F4-4DBF68BE2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l-GR" sz="2400" err="1"/>
              <a:t>SAGE's</a:t>
            </a:r>
            <a:r>
              <a:rPr lang="el-GR" sz="2400"/>
              <a:t> </a:t>
            </a:r>
            <a:r>
              <a:rPr lang="el-GR" sz="2400" err="1"/>
              <a:t>Generational</a:t>
            </a:r>
            <a:r>
              <a:rPr lang="el-GR" sz="2400"/>
              <a:t> </a:t>
            </a:r>
            <a:r>
              <a:rPr lang="el-GR" sz="2400" err="1"/>
              <a:t>search</a:t>
            </a:r>
            <a:r>
              <a:rPr lang="el-GR" sz="2400"/>
              <a:t> </a:t>
            </a:r>
            <a:r>
              <a:rPr lang="el-GR" sz="2400" err="1"/>
              <a:t>algorithm</a:t>
            </a:r>
            <a:r>
              <a:rPr lang="el-GR" sz="2400"/>
              <a:t> </a:t>
            </a:r>
            <a:r>
              <a:rPr lang="el-GR" sz="2400" err="1"/>
              <a:t>deals</a:t>
            </a:r>
            <a:r>
              <a:rPr lang="el-GR" sz="2400"/>
              <a:t> </a:t>
            </a:r>
            <a:r>
              <a:rPr lang="el-GR" sz="2400" err="1"/>
              <a:t>with</a:t>
            </a:r>
            <a:r>
              <a:rPr lang="el-GR" sz="2400"/>
              <a:t> </a:t>
            </a:r>
            <a:r>
              <a:rPr lang="el-GR" sz="2400" err="1"/>
              <a:t>divergence</a:t>
            </a:r>
            <a:r>
              <a:rPr lang="el-GR" sz="2400"/>
              <a:t> in the </a:t>
            </a:r>
            <a:r>
              <a:rPr lang="el-GR" sz="2400" err="1"/>
              <a:t>following</a:t>
            </a:r>
            <a:r>
              <a:rPr lang="el-GR" sz="2400"/>
              <a:t> </a:t>
            </a:r>
            <a:r>
              <a:rPr lang="el-GR" sz="2400" err="1"/>
              <a:t>way</a:t>
            </a:r>
            <a:r>
              <a:rPr lang="el-GR" sz="2400"/>
              <a:t>:</a:t>
            </a:r>
            <a:endParaRPr lang="en-US" sz="2400"/>
          </a:p>
          <a:p>
            <a:pPr>
              <a:lnSpc>
                <a:spcPct val="120000"/>
              </a:lnSpc>
              <a:buFont typeface="Arial,Sans-Serif"/>
              <a:buChar char="•"/>
            </a:pPr>
            <a:r>
              <a:rPr lang="el-GR" sz="2400" err="1"/>
              <a:t>If</a:t>
            </a:r>
            <a:r>
              <a:rPr lang="el-GR" sz="2400"/>
              <a:t> </a:t>
            </a:r>
            <a:r>
              <a:rPr lang="el-GR" sz="2400" err="1"/>
              <a:t>an</a:t>
            </a:r>
            <a:r>
              <a:rPr lang="el-GR" sz="2400"/>
              <a:t> </a:t>
            </a:r>
            <a:r>
              <a:rPr lang="el-GR" sz="2400" err="1"/>
              <a:t>input</a:t>
            </a:r>
            <a:r>
              <a:rPr lang="el-GR" sz="2400"/>
              <a:t> </a:t>
            </a:r>
            <a:r>
              <a:rPr lang="el-GR" sz="2400" err="1"/>
              <a:t>diverges</a:t>
            </a:r>
            <a:r>
              <a:rPr lang="el-GR" sz="2400"/>
              <a:t> </a:t>
            </a:r>
            <a:r>
              <a:rPr lang="el-GR" sz="2400" err="1"/>
              <a:t>into</a:t>
            </a:r>
            <a:r>
              <a:rPr lang="el-GR" sz="2400"/>
              <a:t> a </a:t>
            </a:r>
            <a:r>
              <a:rPr lang="el-GR" sz="2400" err="1"/>
              <a:t>previously</a:t>
            </a:r>
            <a:r>
              <a:rPr lang="el-GR" sz="2400"/>
              <a:t> </a:t>
            </a:r>
            <a:r>
              <a:rPr lang="el-GR" sz="2400" err="1"/>
              <a:t>examined</a:t>
            </a:r>
            <a:r>
              <a:rPr lang="el-GR" sz="2400"/>
              <a:t> </a:t>
            </a:r>
            <a:r>
              <a:rPr lang="el-GR" sz="2400" err="1"/>
              <a:t>path</a:t>
            </a:r>
            <a:r>
              <a:rPr lang="el-GR" sz="2400"/>
              <a:t>, the </a:t>
            </a:r>
            <a:r>
              <a:rPr lang="el-GR" sz="2400" err="1"/>
              <a:t>algorithm</a:t>
            </a:r>
            <a:r>
              <a:rPr lang="el-GR" sz="2400"/>
              <a:t> </a:t>
            </a:r>
            <a:r>
              <a:rPr lang="el-GR" sz="2400" err="1"/>
              <a:t>would</a:t>
            </a:r>
            <a:r>
              <a:rPr lang="el-GR" sz="2400"/>
              <a:t> </a:t>
            </a:r>
            <a:r>
              <a:rPr lang="el-GR" sz="2400" err="1"/>
              <a:t>be</a:t>
            </a:r>
            <a:r>
              <a:rPr lang="el-GR" sz="2400"/>
              <a:t> </a:t>
            </a:r>
            <a:r>
              <a:rPr lang="el-GR" sz="2400" err="1"/>
              <a:t>assigned</a:t>
            </a:r>
            <a:r>
              <a:rPr lang="el-GR" sz="2400"/>
              <a:t> </a:t>
            </a:r>
            <a:r>
              <a:rPr lang="el-GR" sz="2400" err="1"/>
              <a:t>it</a:t>
            </a:r>
            <a:r>
              <a:rPr lang="el-GR" sz="2400"/>
              <a:t> </a:t>
            </a:r>
            <a:r>
              <a:rPr lang="el-GR" sz="2400" err="1"/>
              <a:t>with</a:t>
            </a:r>
            <a:r>
              <a:rPr lang="el-GR" sz="2400"/>
              <a:t> </a:t>
            </a:r>
            <a:r>
              <a:rPr lang="el-GR" sz="2400" err="1"/>
              <a:t>score</a:t>
            </a:r>
            <a:r>
              <a:rPr lang="el-GR" sz="2400"/>
              <a:t> 0, </a:t>
            </a:r>
            <a:r>
              <a:rPr lang="el-GR" sz="2400" err="1"/>
              <a:t>so</a:t>
            </a:r>
            <a:r>
              <a:rPr lang="el-GR" sz="2400"/>
              <a:t> </a:t>
            </a:r>
            <a:r>
              <a:rPr lang="el-GR" sz="2400" err="1"/>
              <a:t>that</a:t>
            </a:r>
            <a:r>
              <a:rPr lang="el-GR" sz="2400"/>
              <a:t> </a:t>
            </a:r>
            <a:r>
              <a:rPr lang="el-GR" sz="2400" err="1"/>
              <a:t>path</a:t>
            </a:r>
            <a:r>
              <a:rPr lang="el-GR" sz="2400"/>
              <a:t> </a:t>
            </a:r>
            <a:r>
              <a:rPr lang="el-GR" sz="2400" err="1"/>
              <a:t>would</a:t>
            </a:r>
            <a:r>
              <a:rPr lang="el-GR" sz="2400"/>
              <a:t> </a:t>
            </a:r>
            <a:r>
              <a:rPr lang="el-GR" sz="2400" err="1"/>
              <a:t>not</a:t>
            </a:r>
            <a:r>
              <a:rPr lang="el-GR" sz="2400"/>
              <a:t> </a:t>
            </a:r>
            <a:r>
              <a:rPr lang="el-GR" sz="2400" err="1"/>
              <a:t>be</a:t>
            </a:r>
            <a:r>
              <a:rPr lang="el-GR" sz="2400"/>
              <a:t> re-examined.</a:t>
            </a:r>
            <a:endParaRPr lang="en-US" sz="2400"/>
          </a:p>
          <a:p>
            <a:pPr>
              <a:lnSpc>
                <a:spcPct val="120000"/>
              </a:lnSpc>
              <a:buFont typeface="Arial,Sans-Serif"/>
              <a:buChar char="•"/>
            </a:pPr>
            <a:r>
              <a:rPr lang="el-GR" sz="2400" err="1"/>
              <a:t>Each</a:t>
            </a:r>
            <a:r>
              <a:rPr lang="el-GR" sz="2400"/>
              <a:t> </a:t>
            </a:r>
            <a:r>
              <a:rPr lang="el-GR" sz="2400" err="1"/>
              <a:t>Symbolic</a:t>
            </a:r>
            <a:r>
              <a:rPr lang="el-GR" sz="2400"/>
              <a:t> </a:t>
            </a:r>
            <a:r>
              <a:rPr lang="el-GR" sz="2400" err="1"/>
              <a:t>Execution</a:t>
            </a:r>
            <a:r>
              <a:rPr lang="el-GR" sz="2400"/>
              <a:t> </a:t>
            </a:r>
            <a:r>
              <a:rPr lang="el-GR" sz="2400" err="1"/>
              <a:t>creates</a:t>
            </a:r>
            <a:r>
              <a:rPr lang="el-GR" sz="2400"/>
              <a:t> </a:t>
            </a:r>
            <a:r>
              <a:rPr lang="el-GR" sz="2400" err="1"/>
              <a:t>multiple</a:t>
            </a:r>
            <a:r>
              <a:rPr lang="el-GR" sz="2400"/>
              <a:t> </a:t>
            </a:r>
            <a:r>
              <a:rPr lang="el-GR" sz="2400" err="1"/>
              <a:t>children</a:t>
            </a:r>
            <a:r>
              <a:rPr lang="el-GR" sz="2400"/>
              <a:t>, </a:t>
            </a:r>
            <a:r>
              <a:rPr lang="el-GR" sz="2400" err="1"/>
              <a:t>so</a:t>
            </a:r>
            <a:r>
              <a:rPr lang="el-GR" sz="2400"/>
              <a:t> the </a:t>
            </a:r>
            <a:r>
              <a:rPr lang="el-GR" sz="2400" err="1"/>
              <a:t>search</a:t>
            </a:r>
            <a:r>
              <a:rPr lang="el-GR" sz="2400"/>
              <a:t> </a:t>
            </a:r>
            <a:r>
              <a:rPr lang="el-GR" sz="2400" err="1"/>
              <a:t>would</a:t>
            </a:r>
            <a:r>
              <a:rPr lang="el-GR" sz="2400"/>
              <a:t> </a:t>
            </a:r>
            <a:r>
              <a:rPr lang="el-GR" sz="2400" err="1"/>
              <a:t>continue</a:t>
            </a:r>
            <a:r>
              <a:rPr lang="el-GR" sz="2400"/>
              <a:t>.</a:t>
            </a:r>
            <a:endParaRPr lang="en-US" sz="2400"/>
          </a:p>
          <a:p>
            <a:pPr>
              <a:lnSpc>
                <a:spcPct val="120000"/>
              </a:lnSpc>
              <a:buFont typeface="Arial,Sans-Serif"/>
              <a:buChar char="•"/>
            </a:pPr>
            <a:r>
              <a:rPr lang="el-GR" sz="2400" err="1"/>
              <a:t>Incompleteness</a:t>
            </a:r>
            <a:r>
              <a:rPr lang="el-GR" sz="2400"/>
              <a:t> </a:t>
            </a:r>
            <a:r>
              <a:rPr lang="el-GR" sz="2400" err="1"/>
              <a:t>is</a:t>
            </a:r>
            <a:r>
              <a:rPr lang="el-GR" sz="2400"/>
              <a:t> </a:t>
            </a:r>
            <a:r>
              <a:rPr lang="el-GR" sz="2400" err="1"/>
              <a:t>still</a:t>
            </a:r>
            <a:r>
              <a:rPr lang="el-GR" sz="2400"/>
              <a:t> a </a:t>
            </a:r>
            <a:r>
              <a:rPr lang="el-GR" sz="2400" err="1"/>
              <a:t>problem</a:t>
            </a:r>
            <a:r>
              <a:rPr lang="el-GR" sz="2400"/>
              <a:t>, </a:t>
            </a:r>
            <a:r>
              <a:rPr lang="el-GR" sz="2400" err="1"/>
              <a:t>but</a:t>
            </a:r>
            <a:r>
              <a:rPr lang="el-GR" sz="2400"/>
              <a:t> </a:t>
            </a:r>
            <a:r>
              <a:rPr lang="el-GR" sz="2400" err="1"/>
              <a:t>symbolic</a:t>
            </a:r>
            <a:r>
              <a:rPr lang="el-GR" sz="2400"/>
              <a:t> </a:t>
            </a:r>
            <a:r>
              <a:rPr lang="el-GR" sz="2400" err="1"/>
              <a:t>analysis</a:t>
            </a:r>
            <a:r>
              <a:rPr lang="el-GR" sz="2400"/>
              <a:t> </a:t>
            </a:r>
            <a:r>
              <a:rPr lang="el-GR" sz="2400" err="1"/>
              <a:t>is</a:t>
            </a:r>
            <a:r>
              <a:rPr lang="el-GR" sz="2400"/>
              <a:t> </a:t>
            </a:r>
            <a:r>
              <a:rPr lang="el-GR" sz="2400" err="1"/>
              <a:t>already</a:t>
            </a:r>
            <a:r>
              <a:rPr lang="el-GR" sz="2400"/>
              <a:t> </a:t>
            </a:r>
            <a:r>
              <a:rPr lang="el-GR" sz="2400" err="1"/>
              <a:t>incomplete</a:t>
            </a:r>
            <a:r>
              <a:rPr lang="el-GR" sz="2400"/>
              <a:t> on </a:t>
            </a:r>
            <a:r>
              <a:rPr lang="el-GR" sz="2400" err="1"/>
              <a:t>production</a:t>
            </a:r>
            <a:r>
              <a:rPr lang="el-GR" sz="2400"/>
              <a:t> </a:t>
            </a:r>
            <a:r>
              <a:rPr lang="el-GR" sz="2400" err="1"/>
              <a:t>code</a:t>
            </a:r>
            <a:r>
              <a:rPr lang="el-GR" sz="2400"/>
              <a:t> </a:t>
            </a:r>
            <a:r>
              <a:rPr lang="el-GR" sz="2400" err="1"/>
              <a:t>due</a:t>
            </a:r>
            <a:r>
              <a:rPr lang="el-GR" sz="2400"/>
              <a:t> </a:t>
            </a:r>
            <a:r>
              <a:rPr lang="el-GR" sz="2400" err="1"/>
              <a:t>to</a:t>
            </a:r>
            <a:r>
              <a:rPr lang="el-GR" sz="2400"/>
              <a:t> </a:t>
            </a:r>
            <a:r>
              <a:rPr lang="el-GR" sz="2400" err="1"/>
              <a:t>factors</a:t>
            </a:r>
            <a:r>
              <a:rPr lang="el-GR" sz="2400"/>
              <a:t> </a:t>
            </a:r>
            <a:r>
              <a:rPr lang="el-GR" sz="2400" err="1"/>
              <a:t>like</a:t>
            </a:r>
            <a:r>
              <a:rPr lang="el-GR" sz="2400"/>
              <a:t> </a:t>
            </a:r>
            <a:r>
              <a:rPr lang="el-GR" sz="2400" err="1"/>
              <a:t>path</a:t>
            </a:r>
            <a:r>
              <a:rPr lang="el-GR" sz="2400"/>
              <a:t> </a:t>
            </a:r>
            <a:r>
              <a:rPr lang="el-GR" sz="2400" err="1"/>
              <a:t>explosion</a:t>
            </a:r>
            <a:r>
              <a:rPr lang="el-GR" sz="2400"/>
              <a:t>.</a:t>
            </a:r>
          </a:p>
          <a:p>
            <a:pPr marL="0" indent="0">
              <a:buNone/>
            </a:pPr>
            <a:endParaRPr lang="el-GR" sz="2400"/>
          </a:p>
        </p:txBody>
      </p:sp>
    </p:spTree>
    <p:extLst>
      <p:ext uri="{BB962C8B-B14F-4D97-AF65-F5344CB8AC3E}">
        <p14:creationId xmlns:p14="http://schemas.microsoft.com/office/powerpoint/2010/main" val="2133334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14760A4-232F-F365-1CC6-53EA9B873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/>
              <a:t>SAGE </a:t>
            </a:r>
            <a:r>
              <a:rPr lang="el-GR" sz="3600" b="1" err="1"/>
              <a:t>Evaluation</a:t>
            </a:r>
            <a:r>
              <a:rPr lang="el-GR" sz="3600" b="1"/>
              <a:t>: </a:t>
            </a:r>
            <a:r>
              <a:rPr lang="el-GR" sz="3600" b="1" err="1"/>
              <a:t>Finding</a:t>
            </a:r>
            <a:r>
              <a:rPr lang="el-GR" sz="3600" b="1"/>
              <a:t> </a:t>
            </a:r>
            <a:r>
              <a:rPr lang="el-GR" sz="3600" b="1" err="1"/>
              <a:t>Critical</a:t>
            </a:r>
            <a:r>
              <a:rPr lang="el-GR" sz="3600" b="1"/>
              <a:t> </a:t>
            </a:r>
            <a:r>
              <a:rPr lang="el-GR" sz="3600" b="1" err="1"/>
              <a:t>Bugs</a:t>
            </a:r>
            <a:endParaRPr lang="en-US" sz="3600" err="1">
              <a:latin typeface="Neue Haas Grotesk Text Pro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0626B25-5FCE-F4FA-334A-F95C44EAF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5521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>
                <a:latin typeface="Calibri"/>
                <a:ea typeface="Calibri"/>
                <a:cs typeface="Calibri"/>
              </a:rPr>
              <a:t>On April 2007, Microsoft released an out-of-band critical security patch (MS07-017) for code that parses ANI format animated cursors. This vulnerability was first reported in December 2006.</a:t>
            </a:r>
            <a:endParaRPr lang="en-US"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</a:pPr>
            <a:r>
              <a:rPr lang="en-US" sz="2400">
                <a:latin typeface="Calibri"/>
                <a:ea typeface="Calibri"/>
                <a:cs typeface="Calibri"/>
              </a:rPr>
              <a:t>Microsoft stated that Blackbox </a:t>
            </a:r>
            <a:r>
              <a:rPr lang="en-US" sz="2400" err="1">
                <a:latin typeface="Calibri"/>
                <a:ea typeface="Calibri"/>
                <a:cs typeface="Calibri"/>
              </a:rPr>
              <a:t>fuzzers</a:t>
            </a:r>
            <a:r>
              <a:rPr lang="en-US" sz="2400">
                <a:latin typeface="Calibri"/>
                <a:ea typeface="Calibri"/>
                <a:cs typeface="Calibri"/>
              </a:rPr>
              <a:t> and static-analysis tools failed to uncover the bug without creating false-positives.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Calibri"/>
                <a:ea typeface="Calibri"/>
                <a:cs typeface="Calibri"/>
              </a:rPr>
              <a:t>SAGE, synthesized a new input file and was able to find the bug within hours of starting from a well-formed ANI file, despite having no knowledge of the ANI format.</a:t>
            </a:r>
          </a:p>
          <a:p>
            <a:pPr marL="0" indent="0">
              <a:buNone/>
            </a:pPr>
            <a:endParaRPr lang="el-GR" sz="240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9982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0B31740-99B1-D0DD-0BC7-EFE1A4CC0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/>
              <a:t>SAGE </a:t>
            </a:r>
            <a:r>
              <a:rPr lang="el-GR" sz="3600" b="1" err="1"/>
              <a:t>Evaluation</a:t>
            </a:r>
            <a:r>
              <a:rPr lang="el-GR" sz="3600" b="1"/>
              <a:t>: Windows 7</a:t>
            </a:r>
            <a:endParaRPr lang="en-US" sz="3600">
              <a:latin typeface="Neue Haas Grotesk Text Pro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C69A42D-CC20-CD14-4BC0-F793CB242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el-GR" sz="2400" err="1">
                <a:latin typeface="Calibri"/>
                <a:ea typeface="Calibri"/>
                <a:cs typeface="Calibri"/>
              </a:rPr>
              <a:t>Since</a:t>
            </a:r>
            <a:r>
              <a:rPr lang="el-GR" sz="2400">
                <a:latin typeface="Calibri"/>
                <a:ea typeface="Calibri"/>
                <a:cs typeface="Calibri"/>
              </a:rPr>
              <a:t> 2008, SAGE </a:t>
            </a:r>
            <a:r>
              <a:rPr lang="el-GR" sz="2400" err="1">
                <a:latin typeface="Calibri"/>
                <a:ea typeface="Calibri"/>
                <a:cs typeface="Calibri"/>
              </a:rPr>
              <a:t>has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been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running</a:t>
            </a:r>
            <a:r>
              <a:rPr lang="el-GR" sz="2400">
                <a:latin typeface="Calibri"/>
                <a:ea typeface="Calibri"/>
                <a:cs typeface="Calibri"/>
              </a:rPr>
              <a:t> 24/7 on </a:t>
            </a:r>
            <a:r>
              <a:rPr lang="el-GR" sz="2400" err="1">
                <a:latin typeface="Calibri"/>
                <a:ea typeface="Calibri"/>
                <a:cs typeface="Calibri"/>
              </a:rPr>
              <a:t>approximately</a:t>
            </a:r>
            <a:r>
              <a:rPr lang="el-GR" sz="2400">
                <a:latin typeface="Calibri"/>
                <a:ea typeface="Calibri"/>
                <a:cs typeface="Calibri"/>
              </a:rPr>
              <a:t> 100-plus </a:t>
            </a:r>
            <a:r>
              <a:rPr lang="el-GR" sz="2400" err="1">
                <a:latin typeface="Calibri"/>
                <a:ea typeface="Calibri"/>
                <a:cs typeface="Calibri"/>
              </a:rPr>
              <a:t>cores</a:t>
            </a:r>
            <a:r>
              <a:rPr lang="el-GR" sz="2400">
                <a:latin typeface="Calibri"/>
                <a:ea typeface="Calibri"/>
                <a:cs typeface="Calibri"/>
              </a:rPr>
              <a:t> and </a:t>
            </a:r>
            <a:r>
              <a:rPr lang="el-GR" sz="2400" err="1">
                <a:latin typeface="Calibri"/>
                <a:ea typeface="Calibri"/>
                <a:cs typeface="Calibri"/>
              </a:rPr>
              <a:t>has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discovered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many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security-related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bugs</a:t>
            </a:r>
            <a:r>
              <a:rPr lang="el-GR" sz="2400">
                <a:latin typeface="Calibri"/>
                <a:ea typeface="Calibri"/>
                <a:cs typeface="Calibri"/>
              </a:rPr>
              <a:t> in Microsoft </a:t>
            </a:r>
            <a:r>
              <a:rPr lang="el-GR" sz="2400" err="1">
                <a:latin typeface="Calibri"/>
                <a:ea typeface="Calibri"/>
                <a:cs typeface="Calibri"/>
              </a:rPr>
              <a:t>applications</a:t>
            </a:r>
            <a:r>
              <a:rPr lang="el-GR" sz="2400">
                <a:latin typeface="Calibri"/>
                <a:ea typeface="Calibri"/>
                <a:cs typeface="Calibri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l-GR" sz="2400" err="1">
                <a:latin typeface="Calibri"/>
                <a:ea typeface="Calibri"/>
                <a:cs typeface="Calibri"/>
              </a:rPr>
              <a:t>Notably</a:t>
            </a:r>
            <a:r>
              <a:rPr lang="el-GR" sz="2400">
                <a:latin typeface="Calibri"/>
                <a:ea typeface="Calibri"/>
                <a:cs typeface="Calibri"/>
              </a:rPr>
              <a:t>, SAGE </a:t>
            </a:r>
            <a:r>
              <a:rPr lang="el-GR" sz="2400" err="1">
                <a:latin typeface="Calibri"/>
                <a:ea typeface="Calibri"/>
                <a:cs typeface="Calibri"/>
              </a:rPr>
              <a:t>found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approximately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one-third</a:t>
            </a:r>
            <a:r>
              <a:rPr lang="el-GR" sz="2400">
                <a:latin typeface="Calibri"/>
                <a:ea typeface="Calibri"/>
                <a:cs typeface="Calibri"/>
              </a:rPr>
              <a:t> of </a:t>
            </a:r>
            <a:r>
              <a:rPr lang="el-GR" sz="2400" err="1">
                <a:latin typeface="Calibri"/>
                <a:ea typeface="Calibri"/>
                <a:cs typeface="Calibri"/>
              </a:rPr>
              <a:t>all</a:t>
            </a:r>
            <a:r>
              <a:rPr lang="el-GR" sz="2400">
                <a:latin typeface="Calibri"/>
                <a:ea typeface="Calibri"/>
                <a:cs typeface="Calibri"/>
              </a:rPr>
              <a:t> the </a:t>
            </a:r>
            <a:r>
              <a:rPr lang="el-GR" sz="2400" err="1">
                <a:latin typeface="Calibri"/>
                <a:ea typeface="Calibri"/>
                <a:cs typeface="Calibri"/>
              </a:rPr>
              <a:t>bugs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discovered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by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file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fuzzing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during</a:t>
            </a:r>
            <a:r>
              <a:rPr lang="el-GR" sz="2400">
                <a:latin typeface="Calibri"/>
                <a:ea typeface="Calibri"/>
                <a:cs typeface="Calibri"/>
              </a:rPr>
              <a:t> the </a:t>
            </a:r>
            <a:r>
              <a:rPr lang="el-GR" sz="2400" err="1">
                <a:latin typeface="Calibri"/>
                <a:ea typeface="Calibri"/>
                <a:cs typeface="Calibri"/>
              </a:rPr>
              <a:t>development</a:t>
            </a:r>
            <a:r>
              <a:rPr lang="el-GR" sz="2400">
                <a:latin typeface="Calibri"/>
                <a:ea typeface="Calibri"/>
                <a:cs typeface="Calibri"/>
              </a:rPr>
              <a:t> of </a:t>
            </a:r>
            <a:r>
              <a:rPr lang="el-GR" sz="2400" err="1">
                <a:latin typeface="Calibri"/>
                <a:ea typeface="Calibri"/>
                <a:cs typeface="Calibri"/>
              </a:rPr>
              <a:t>Microsoft’s</a:t>
            </a:r>
            <a:r>
              <a:rPr lang="el-GR" sz="2400">
                <a:latin typeface="Calibri"/>
                <a:ea typeface="Calibri"/>
                <a:cs typeface="Calibri"/>
              </a:rPr>
              <a:t> Windows 7.</a:t>
            </a:r>
            <a:endParaRPr lang="en-US" sz="2400"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</a:pPr>
            <a:r>
              <a:rPr lang="el-GR" sz="2400">
                <a:latin typeface="Calibri"/>
                <a:ea typeface="Calibri"/>
                <a:cs typeface="Calibri"/>
              </a:rPr>
              <a:t>SAGE </a:t>
            </a:r>
            <a:r>
              <a:rPr lang="el-GR" sz="2400" err="1">
                <a:latin typeface="Calibri"/>
                <a:ea typeface="Calibri"/>
                <a:cs typeface="Calibri"/>
              </a:rPr>
              <a:t>is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usually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used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as</a:t>
            </a:r>
            <a:r>
              <a:rPr lang="el-GR" sz="2400">
                <a:latin typeface="Calibri"/>
                <a:ea typeface="Calibri"/>
                <a:cs typeface="Calibri"/>
              </a:rPr>
              <a:t> a </a:t>
            </a:r>
            <a:r>
              <a:rPr lang="el-GR" sz="2400" err="1">
                <a:latin typeface="Calibri"/>
                <a:ea typeface="Calibri"/>
                <a:cs typeface="Calibri"/>
              </a:rPr>
              <a:t>final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testing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stage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to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uncover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remaining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bugs</a:t>
            </a:r>
            <a:r>
              <a:rPr lang="el-GR" sz="2400">
                <a:latin typeface="Calibri"/>
                <a:ea typeface="Calibri"/>
                <a:cs typeface="Calibri"/>
              </a:rPr>
              <a:t>, </a:t>
            </a:r>
            <a:r>
              <a:rPr lang="el-GR" sz="2400" err="1">
                <a:latin typeface="Calibri"/>
                <a:ea typeface="Calibri"/>
                <a:cs typeface="Calibri"/>
              </a:rPr>
              <a:t>so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every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error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it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finds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it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was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missed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by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everything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else</a:t>
            </a:r>
            <a:r>
              <a:rPr lang="el-GR" sz="2400">
                <a:latin typeface="Calibri"/>
                <a:ea typeface="Calibri"/>
                <a:cs typeface="Calibri"/>
              </a:rPr>
              <a:t>.</a:t>
            </a:r>
            <a:endParaRPr lang="en-US" sz="240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33509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AD1A20E-08CB-CD58-5201-645EC43C1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/>
              <a:t>SUMMARY</a:t>
            </a:r>
            <a:endParaRPr lang="en-US" sz="3600">
              <a:latin typeface="Neue Haas Grotesk Text Pro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006FDBA-D426-1F48-4272-BB2FE48A6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120000"/>
              </a:lnSpc>
            </a:pPr>
            <a:r>
              <a:rPr lang="el-GR" sz="2400" err="1">
                <a:ea typeface="+mn-lt"/>
                <a:cs typeface="+mn-lt"/>
              </a:rPr>
              <a:t>Whitebox</a:t>
            </a:r>
            <a:r>
              <a:rPr lang="el-GR" sz="2400">
                <a:ea typeface="+mn-lt"/>
                <a:cs typeface="+mn-lt"/>
              </a:rPr>
              <a:t> </a:t>
            </a:r>
            <a:r>
              <a:rPr lang="el-GR" sz="2400" err="1">
                <a:ea typeface="+mn-lt"/>
                <a:cs typeface="+mn-lt"/>
              </a:rPr>
              <a:t>fuzzing</a:t>
            </a:r>
            <a:r>
              <a:rPr lang="el-GR" sz="2400">
                <a:ea typeface="+mn-lt"/>
                <a:cs typeface="+mn-lt"/>
              </a:rPr>
              <a:t> </a:t>
            </a:r>
            <a:r>
              <a:rPr lang="el-GR" sz="2400" err="1">
                <a:ea typeface="+mn-lt"/>
                <a:cs typeface="+mn-lt"/>
              </a:rPr>
              <a:t>combines</a:t>
            </a:r>
            <a:r>
              <a:rPr lang="el-GR" sz="2400">
                <a:ea typeface="+mn-lt"/>
                <a:cs typeface="+mn-lt"/>
              </a:rPr>
              <a:t> </a:t>
            </a:r>
            <a:r>
              <a:rPr lang="el-GR" sz="2400" err="1">
                <a:ea typeface="+mn-lt"/>
                <a:cs typeface="+mn-lt"/>
              </a:rPr>
              <a:t>concrete</a:t>
            </a:r>
            <a:r>
              <a:rPr lang="el-GR" sz="2400">
                <a:ea typeface="+mn-lt"/>
                <a:cs typeface="+mn-lt"/>
              </a:rPr>
              <a:t> </a:t>
            </a:r>
            <a:r>
              <a:rPr lang="el-GR" sz="2400" err="1">
                <a:ea typeface="+mn-lt"/>
                <a:cs typeface="+mn-lt"/>
              </a:rPr>
              <a:t>execution</a:t>
            </a:r>
            <a:r>
              <a:rPr lang="el-GR" sz="2400">
                <a:ea typeface="+mn-lt"/>
                <a:cs typeface="+mn-lt"/>
              </a:rPr>
              <a:t> </a:t>
            </a:r>
            <a:r>
              <a:rPr lang="el-GR" sz="2400" err="1">
                <a:ea typeface="+mn-lt"/>
                <a:cs typeface="+mn-lt"/>
              </a:rPr>
              <a:t>with</a:t>
            </a:r>
            <a:r>
              <a:rPr lang="el-GR" sz="2400">
                <a:ea typeface="+mn-lt"/>
                <a:cs typeface="+mn-lt"/>
              </a:rPr>
              <a:t> </a:t>
            </a:r>
            <a:r>
              <a:rPr lang="el-GR" sz="2400" err="1">
                <a:ea typeface="+mn-lt"/>
                <a:cs typeface="+mn-lt"/>
              </a:rPr>
              <a:t>symbolic</a:t>
            </a:r>
            <a:r>
              <a:rPr lang="el-GR" sz="2400">
                <a:ea typeface="+mn-lt"/>
                <a:cs typeface="+mn-lt"/>
              </a:rPr>
              <a:t> </a:t>
            </a:r>
            <a:r>
              <a:rPr lang="el-GR" sz="2400" err="1">
                <a:ea typeface="+mn-lt"/>
                <a:cs typeface="+mn-lt"/>
              </a:rPr>
              <a:t>analysis</a:t>
            </a:r>
            <a:r>
              <a:rPr lang="el-GR" sz="2400">
                <a:ea typeface="+mn-lt"/>
                <a:cs typeface="+mn-lt"/>
              </a:rPr>
              <a:t> </a:t>
            </a:r>
            <a:r>
              <a:rPr lang="el-GR" sz="2400" err="1">
                <a:ea typeface="+mn-lt"/>
                <a:cs typeface="+mn-lt"/>
              </a:rPr>
              <a:t>to</a:t>
            </a:r>
            <a:r>
              <a:rPr lang="el-GR" sz="2400"/>
              <a:t> </a:t>
            </a:r>
            <a:r>
              <a:rPr lang="el-GR" sz="2400" err="1"/>
              <a:t>do</a:t>
            </a:r>
            <a:r>
              <a:rPr lang="el-GR" sz="2400"/>
              <a:t> a </a:t>
            </a:r>
            <a:r>
              <a:rPr lang="el-GR" sz="2400" err="1"/>
              <a:t>deeper</a:t>
            </a:r>
            <a:r>
              <a:rPr lang="el-GR" sz="2400"/>
              <a:t> </a:t>
            </a:r>
            <a:r>
              <a:rPr lang="el-GR" sz="2400" err="1"/>
              <a:t>program</a:t>
            </a:r>
            <a:r>
              <a:rPr lang="el-GR" sz="2400"/>
              <a:t> </a:t>
            </a:r>
            <a:r>
              <a:rPr lang="el-GR" sz="2400" err="1"/>
              <a:t>verification</a:t>
            </a:r>
            <a:r>
              <a:rPr lang="el-GR" sz="2400"/>
              <a:t> and </a:t>
            </a:r>
            <a:r>
              <a:rPr lang="el-GR" sz="2400" err="1"/>
              <a:t>increase</a:t>
            </a:r>
            <a:r>
              <a:rPr lang="el-GR" sz="2400"/>
              <a:t> </a:t>
            </a:r>
            <a:r>
              <a:rPr lang="el-GR" sz="2400" err="1"/>
              <a:t>block</a:t>
            </a:r>
            <a:r>
              <a:rPr lang="el-GR" sz="2400"/>
              <a:t> </a:t>
            </a:r>
            <a:r>
              <a:rPr lang="el-GR" sz="2400" err="1"/>
              <a:t>coverage</a:t>
            </a:r>
            <a:r>
              <a:rPr lang="el-GR" sz="2400"/>
              <a:t>.</a:t>
            </a:r>
            <a:endParaRPr lang="en-US" sz="2400">
              <a:latin typeface="Neue Haas Grotesk Text Pro"/>
            </a:endParaRPr>
          </a:p>
          <a:p>
            <a:pPr marL="457200" indent="-457200">
              <a:lnSpc>
                <a:spcPct val="120000"/>
              </a:lnSpc>
            </a:pPr>
            <a:r>
              <a:rPr lang="el-GR" sz="2400" err="1"/>
              <a:t>Although</a:t>
            </a:r>
            <a:r>
              <a:rPr lang="el-GR" sz="2400"/>
              <a:t> </a:t>
            </a:r>
            <a:r>
              <a:rPr lang="el-GR" sz="2400" err="1"/>
              <a:t>more</a:t>
            </a:r>
            <a:r>
              <a:rPr lang="el-GR" sz="2400"/>
              <a:t> </a:t>
            </a:r>
            <a:r>
              <a:rPr lang="el-GR" sz="2400" err="1"/>
              <a:t>powerfull</a:t>
            </a:r>
            <a:r>
              <a:rPr lang="el-GR" sz="2400"/>
              <a:t> </a:t>
            </a:r>
            <a:r>
              <a:rPr lang="el-GR" sz="2400" err="1"/>
              <a:t>than</a:t>
            </a:r>
            <a:r>
              <a:rPr lang="el-GR" sz="2400"/>
              <a:t> </a:t>
            </a:r>
            <a:r>
              <a:rPr lang="el-GR" sz="2400" err="1"/>
              <a:t>previous</a:t>
            </a:r>
            <a:r>
              <a:rPr lang="el-GR" sz="2400"/>
              <a:t> </a:t>
            </a:r>
            <a:r>
              <a:rPr lang="el-GR" sz="2400" err="1"/>
              <a:t>tools</a:t>
            </a:r>
            <a:r>
              <a:rPr lang="el-GR" sz="2400"/>
              <a:t>, </a:t>
            </a:r>
            <a:r>
              <a:rPr lang="el-GR" sz="2400" err="1"/>
              <a:t>it</a:t>
            </a:r>
            <a:r>
              <a:rPr lang="el-GR" sz="2400"/>
              <a:t> </a:t>
            </a:r>
            <a:r>
              <a:rPr lang="el-GR" sz="2400" err="1"/>
              <a:t>can</a:t>
            </a:r>
            <a:r>
              <a:rPr lang="el-GR" sz="2400"/>
              <a:t> </a:t>
            </a:r>
            <a:r>
              <a:rPr lang="el-GR" sz="2400" err="1"/>
              <a:t>be</a:t>
            </a:r>
            <a:r>
              <a:rPr lang="el-GR" sz="2400"/>
              <a:t> </a:t>
            </a:r>
            <a:r>
              <a:rPr lang="el-GR" sz="2400" err="1"/>
              <a:t>very</a:t>
            </a:r>
            <a:r>
              <a:rPr lang="el-GR" sz="2400"/>
              <a:t> </a:t>
            </a:r>
            <a:r>
              <a:rPr lang="el-GR" sz="2400" err="1"/>
              <a:t>expenssive</a:t>
            </a:r>
            <a:r>
              <a:rPr lang="el-GR" sz="2400"/>
              <a:t>. </a:t>
            </a:r>
            <a:r>
              <a:rPr lang="el-GR" sz="2400" err="1"/>
              <a:t>Without</a:t>
            </a:r>
            <a:r>
              <a:rPr lang="el-GR" sz="2400"/>
              <a:t> </a:t>
            </a:r>
            <a:r>
              <a:rPr lang="el-GR" sz="2400" err="1"/>
              <a:t>proper</a:t>
            </a:r>
            <a:r>
              <a:rPr lang="el-GR" sz="2400"/>
              <a:t> </a:t>
            </a:r>
            <a:r>
              <a:rPr lang="el-GR" sz="2400" err="1"/>
              <a:t>care</a:t>
            </a:r>
            <a:r>
              <a:rPr lang="el-GR" sz="2400"/>
              <a:t>, </a:t>
            </a:r>
            <a:r>
              <a:rPr lang="el-GR" sz="2400" err="1"/>
              <a:t>it</a:t>
            </a:r>
            <a:r>
              <a:rPr lang="el-GR" sz="2400"/>
              <a:t> </a:t>
            </a:r>
            <a:r>
              <a:rPr lang="el-GR" sz="2400" err="1">
                <a:ea typeface="+mn-lt"/>
                <a:cs typeface="+mn-lt"/>
              </a:rPr>
              <a:t>would</a:t>
            </a:r>
            <a:r>
              <a:rPr lang="el-GR" sz="2400">
                <a:ea typeface="+mn-lt"/>
                <a:cs typeface="+mn-lt"/>
              </a:rPr>
              <a:t> </a:t>
            </a:r>
            <a:r>
              <a:rPr lang="el-GR" sz="2400" err="1">
                <a:ea typeface="+mn-lt"/>
                <a:cs typeface="+mn-lt"/>
              </a:rPr>
              <a:t>not</a:t>
            </a:r>
            <a:r>
              <a:rPr lang="el-GR" sz="2400">
                <a:ea typeface="+mn-lt"/>
                <a:cs typeface="+mn-lt"/>
              </a:rPr>
              <a:t> </a:t>
            </a:r>
            <a:r>
              <a:rPr lang="el-GR" sz="2400" err="1">
                <a:ea typeface="+mn-lt"/>
                <a:cs typeface="+mn-lt"/>
              </a:rPr>
              <a:t>be</a:t>
            </a:r>
            <a:r>
              <a:rPr lang="el-GR" sz="2400">
                <a:ea typeface="+mn-lt"/>
                <a:cs typeface="+mn-lt"/>
              </a:rPr>
              <a:t> </a:t>
            </a:r>
            <a:r>
              <a:rPr lang="el-GR" sz="2400" err="1">
                <a:ea typeface="+mn-lt"/>
                <a:cs typeface="+mn-lt"/>
              </a:rPr>
              <a:t>usable</a:t>
            </a:r>
            <a:r>
              <a:rPr lang="el-GR" sz="2400"/>
              <a:t> on </a:t>
            </a:r>
            <a:r>
              <a:rPr lang="el-GR" sz="2400" err="1"/>
              <a:t>production</a:t>
            </a:r>
            <a:r>
              <a:rPr lang="el-GR" sz="2400"/>
              <a:t> </a:t>
            </a:r>
            <a:r>
              <a:rPr lang="el-GR" sz="2400" err="1"/>
              <a:t>level</a:t>
            </a:r>
            <a:r>
              <a:rPr lang="el-GR" sz="2400"/>
              <a:t> </a:t>
            </a:r>
            <a:r>
              <a:rPr lang="el-GR" sz="2400" err="1"/>
              <a:t>software</a:t>
            </a:r>
            <a:r>
              <a:rPr lang="el-GR" sz="2400"/>
              <a:t> (DART).</a:t>
            </a:r>
            <a:endParaRPr lang="en-US" sz="2400">
              <a:latin typeface="Neue Haas Grotesk Text Pro"/>
            </a:endParaRPr>
          </a:p>
          <a:p>
            <a:pPr marL="457200" indent="-457200">
              <a:lnSpc>
                <a:spcPct val="120000"/>
              </a:lnSpc>
            </a:pPr>
            <a:r>
              <a:rPr lang="el-GR" sz="2400"/>
              <a:t>SAGE </a:t>
            </a:r>
            <a:r>
              <a:rPr lang="el-GR" sz="2400" err="1"/>
              <a:t>is</a:t>
            </a:r>
            <a:r>
              <a:rPr lang="el-GR" sz="2400"/>
              <a:t> a </a:t>
            </a:r>
            <a:r>
              <a:rPr lang="el-GR" sz="2400" err="1"/>
              <a:t>whitebox</a:t>
            </a:r>
            <a:r>
              <a:rPr lang="el-GR" sz="2400"/>
              <a:t> </a:t>
            </a:r>
            <a:r>
              <a:rPr lang="el-GR" sz="2400" err="1"/>
              <a:t>fuzzer</a:t>
            </a:r>
            <a:r>
              <a:rPr lang="el-GR" sz="2400"/>
              <a:t> </a:t>
            </a:r>
            <a:r>
              <a:rPr lang="el-GR" sz="2400" err="1"/>
              <a:t>with</a:t>
            </a:r>
            <a:r>
              <a:rPr lang="el-GR" sz="2400"/>
              <a:t> </a:t>
            </a:r>
            <a:r>
              <a:rPr lang="el-GR" sz="2400" err="1"/>
              <a:t>very</a:t>
            </a:r>
            <a:r>
              <a:rPr lang="el-GR" sz="2400"/>
              <a:t> </a:t>
            </a:r>
            <a:r>
              <a:rPr lang="el-GR" sz="2400" err="1"/>
              <a:t>effective</a:t>
            </a:r>
            <a:r>
              <a:rPr lang="el-GR" sz="2400"/>
              <a:t> </a:t>
            </a:r>
            <a:r>
              <a:rPr lang="el-GR" sz="2400" err="1"/>
              <a:t>optimizations</a:t>
            </a:r>
            <a:r>
              <a:rPr lang="el-GR" sz="2400"/>
              <a:t> </a:t>
            </a:r>
            <a:r>
              <a:rPr lang="el-GR" sz="2400" err="1"/>
              <a:t>that</a:t>
            </a:r>
            <a:r>
              <a:rPr lang="el-GR" sz="2400"/>
              <a:t> </a:t>
            </a:r>
            <a:r>
              <a:rPr lang="el-GR" sz="2400" err="1"/>
              <a:t>make</a:t>
            </a:r>
            <a:r>
              <a:rPr lang="el-GR" sz="2400"/>
              <a:t> </a:t>
            </a:r>
            <a:r>
              <a:rPr lang="el-GR" sz="2400" err="1"/>
              <a:t>it</a:t>
            </a:r>
            <a:r>
              <a:rPr lang="el-GR" sz="2400"/>
              <a:t> a </a:t>
            </a:r>
            <a:r>
              <a:rPr lang="el-GR" sz="2400" err="1"/>
              <a:t>scalable</a:t>
            </a:r>
            <a:r>
              <a:rPr lang="el-GR" sz="2400"/>
              <a:t> and </a:t>
            </a:r>
            <a:r>
              <a:rPr lang="el-GR" sz="2400" err="1"/>
              <a:t>precise</a:t>
            </a:r>
            <a:r>
              <a:rPr lang="el-GR" sz="2400"/>
              <a:t> </a:t>
            </a:r>
            <a:r>
              <a:rPr lang="el-GR" sz="2400" err="1"/>
              <a:t>tool</a:t>
            </a:r>
            <a:r>
              <a:rPr lang="el-GR" sz="2400"/>
              <a:t> for </a:t>
            </a:r>
            <a:r>
              <a:rPr lang="el-GR" sz="2400" err="1"/>
              <a:t>errors</a:t>
            </a:r>
            <a:r>
              <a:rPr lang="el-GR" sz="2400"/>
              <a:t> </a:t>
            </a:r>
            <a:r>
              <a:rPr lang="el-GR" sz="2400" err="1"/>
              <a:t>detection</a:t>
            </a:r>
            <a:r>
              <a:rPr lang="el-GR" sz="2400"/>
              <a:t>. </a:t>
            </a:r>
            <a:endParaRPr lang="en-US" sz="2400">
              <a:latin typeface="Neue Haas Grotesk Text Pro"/>
            </a:endParaRPr>
          </a:p>
          <a:p>
            <a:endParaRPr lang="el-GR" sz="2400"/>
          </a:p>
        </p:txBody>
      </p:sp>
    </p:spTree>
    <p:extLst>
      <p:ext uri="{BB962C8B-B14F-4D97-AF65-F5344CB8AC3E}">
        <p14:creationId xmlns:p14="http://schemas.microsoft.com/office/powerpoint/2010/main" val="18569151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CA3AC9E-6AC0-8645-2CC5-8649464C8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 err="1"/>
              <a:t>Thank</a:t>
            </a:r>
            <a:r>
              <a:rPr lang="el-GR" sz="3600" b="1"/>
              <a:t> </a:t>
            </a:r>
            <a:r>
              <a:rPr lang="el-GR" sz="3600" b="1" err="1"/>
              <a:t>you</a:t>
            </a:r>
            <a:r>
              <a:rPr lang="el-GR" sz="3600" b="1"/>
              <a:t>! </a:t>
            </a:r>
            <a:r>
              <a:rPr lang="el-GR" sz="3600" b="1" err="1"/>
              <a:t>Questions</a:t>
            </a:r>
            <a:r>
              <a:rPr lang="el-GR" sz="3600" b="1"/>
              <a:t>?</a:t>
            </a:r>
            <a:endParaRPr lang="en-US" sz="3600">
              <a:latin typeface="Neue Haas Grotesk Text Pro"/>
            </a:endParaRPr>
          </a:p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6023D1E-9393-4022-3AAA-B9EFA7E079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l-GR" sz="1800" b="1" err="1">
                <a:latin typeface="Calibri"/>
                <a:ea typeface="Calibri"/>
                <a:cs typeface="Calibri"/>
              </a:rPr>
              <a:t>Bibliography</a:t>
            </a:r>
            <a:r>
              <a:rPr lang="el-GR" sz="1800" b="1">
                <a:latin typeface="Calibri"/>
                <a:ea typeface="Calibri"/>
                <a:cs typeface="Calibri"/>
              </a:rPr>
              <a:t>:</a:t>
            </a:r>
            <a:endParaRPr lang="el-GR" sz="18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l-GR" sz="1800">
                <a:latin typeface="Calibri"/>
                <a:ea typeface="Calibri"/>
                <a:cs typeface="Calibri"/>
                <a:hlinkClick r:id="rId2"/>
              </a:rPr>
              <a:t>https://patricegodefroid.github.io/public_psfiles/cacm2012.pdf</a:t>
            </a:r>
            <a:endParaRPr lang="el-GR" sz="18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l-GR" sz="1800">
                <a:latin typeface="Calibri"/>
                <a:ea typeface="Calibri"/>
                <a:cs typeface="Calibri"/>
                <a:hlinkClick r:id="rId3"/>
              </a:rPr>
              <a:t>https://www.ndss-symposium.org/wp-content/uploads/2017/09/Automated-Whitebox-Fuzz-Testing-paper-Patrice-Godefroid.pdf</a:t>
            </a:r>
            <a:endParaRPr lang="el-GR" sz="18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l-GR" sz="1800">
                <a:latin typeface="Calibri"/>
                <a:ea typeface="Calibri"/>
                <a:cs typeface="Calibri"/>
                <a:hlinkClick r:id="rId4"/>
              </a:rPr>
              <a:t>https://patricegodefroid.github.io/public_psfiles/pldi2005.pdf</a:t>
            </a:r>
            <a:endParaRPr lang="el-GR" sz="18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l-GR" sz="1800">
                <a:latin typeface="Calibri"/>
                <a:ea typeface="Calibri"/>
                <a:cs typeface="Calibri"/>
                <a:hlinkClick r:id="rId5"/>
              </a:rPr>
              <a:t>https://www.usenix.org/legacy/event/vee06/full_papers/p154-bhansali.pdf</a:t>
            </a:r>
            <a:endParaRPr lang="el-GR" sz="18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endParaRPr lang="el-GR" sz="180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l-GR" sz="180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0449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7B37231-38FF-7807-7D35-CB75E6897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 err="1"/>
              <a:t>Ways</a:t>
            </a:r>
            <a:r>
              <a:rPr lang="el-GR" sz="3600" b="1"/>
              <a:t> </a:t>
            </a:r>
            <a:r>
              <a:rPr lang="el-GR" sz="3600" b="1" err="1"/>
              <a:t>to</a:t>
            </a:r>
            <a:r>
              <a:rPr lang="el-GR" sz="3600" b="1"/>
              <a:t> </a:t>
            </a:r>
            <a:r>
              <a:rPr lang="el-GR" sz="3600" b="1" err="1"/>
              <a:t>extract</a:t>
            </a:r>
            <a:r>
              <a:rPr lang="el-GR" sz="3600" b="1"/>
              <a:t> </a:t>
            </a:r>
            <a:r>
              <a:rPr lang="el-GR" sz="3600" b="1" err="1"/>
              <a:t>bugs</a:t>
            </a:r>
            <a:r>
              <a:rPr lang="el-GR" sz="3600" b="1"/>
              <a:t> </a:t>
            </a:r>
            <a:r>
              <a:rPr lang="el-GR" sz="3600" b="1" err="1"/>
              <a:t>automatically</a:t>
            </a:r>
            <a:endParaRPr lang="el-GR" sz="3600" err="1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CA4EE5F-E90E-68C6-990A-95BDC97F5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l-GR" sz="2000" b="1" err="1">
                <a:latin typeface="Calibri"/>
                <a:ea typeface="Calibri"/>
                <a:cs typeface="Calibri"/>
              </a:rPr>
              <a:t>BlackBox</a:t>
            </a:r>
            <a:r>
              <a:rPr lang="el-GR" sz="2000" b="1">
                <a:latin typeface="Calibri"/>
                <a:ea typeface="Calibri"/>
                <a:cs typeface="Calibri"/>
              </a:rPr>
              <a:t> </a:t>
            </a:r>
            <a:r>
              <a:rPr lang="el-GR" sz="2000" b="1" err="1">
                <a:latin typeface="Calibri"/>
                <a:ea typeface="Calibri"/>
                <a:cs typeface="Calibri"/>
              </a:rPr>
              <a:t>Fuzzing</a:t>
            </a:r>
            <a:r>
              <a:rPr lang="el-GR" sz="2000" b="1">
                <a:latin typeface="Calibri"/>
                <a:ea typeface="Calibri"/>
                <a:cs typeface="Calibri"/>
              </a:rPr>
              <a:t>: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Uses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random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inputs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to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find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errors</a:t>
            </a:r>
            <a:r>
              <a:rPr lang="el-GR" sz="2000">
                <a:latin typeface="Calibri"/>
                <a:ea typeface="Calibri"/>
                <a:cs typeface="Calibri"/>
              </a:rPr>
              <a:t> in </a:t>
            </a:r>
            <a:r>
              <a:rPr lang="el-GR" sz="2000" err="1">
                <a:latin typeface="Calibri"/>
                <a:ea typeface="Calibri"/>
                <a:cs typeface="Calibri"/>
              </a:rPr>
              <a:t>programs</a:t>
            </a:r>
            <a:r>
              <a:rPr lang="el-GR" sz="2000">
                <a:latin typeface="Calibri"/>
                <a:ea typeface="Calibri"/>
                <a:cs typeface="Calibri"/>
              </a:rPr>
              <a:t>. </a:t>
            </a:r>
            <a:r>
              <a:rPr lang="el-GR" sz="2000" err="1">
                <a:latin typeface="Calibri"/>
                <a:ea typeface="Calibri"/>
                <a:cs typeface="Calibri"/>
              </a:rPr>
              <a:t>Although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fast</a:t>
            </a:r>
            <a:r>
              <a:rPr lang="el-GR" sz="2000">
                <a:latin typeface="Calibri"/>
                <a:ea typeface="Calibri"/>
                <a:cs typeface="Calibri"/>
              </a:rPr>
              <a:t>, </a:t>
            </a:r>
            <a:r>
              <a:rPr lang="el-GR" sz="2000" err="1">
                <a:latin typeface="Calibri"/>
                <a:ea typeface="Calibri"/>
                <a:cs typeface="Calibri"/>
              </a:rPr>
              <a:t>it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is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not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effective</a:t>
            </a:r>
            <a:r>
              <a:rPr lang="el-GR" sz="2000">
                <a:latin typeface="Calibri"/>
                <a:ea typeface="Calibri"/>
                <a:cs typeface="Calibri"/>
              </a:rPr>
              <a:t> on </a:t>
            </a:r>
            <a:r>
              <a:rPr lang="el-GR" sz="2000" err="1">
                <a:latin typeface="Calibri"/>
                <a:ea typeface="Calibri"/>
                <a:cs typeface="Calibri"/>
              </a:rPr>
              <a:t>finding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bugs</a:t>
            </a:r>
            <a:r>
              <a:rPr lang="el-GR" sz="2000">
                <a:latin typeface="Calibri"/>
                <a:ea typeface="Calibri"/>
                <a:cs typeface="Calibri"/>
              </a:rPr>
              <a:t>.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l-GR" sz="2000">
                <a:latin typeface="Calibri"/>
                <a:ea typeface="Calibri"/>
                <a:cs typeface="Calibri"/>
              </a:rPr>
              <a:t>For </a:t>
            </a:r>
            <a:r>
              <a:rPr lang="el-GR" sz="2000" err="1">
                <a:latin typeface="Calibri"/>
                <a:ea typeface="Calibri"/>
                <a:cs typeface="Calibri"/>
              </a:rPr>
              <a:t>example</a:t>
            </a:r>
            <a:r>
              <a:rPr lang="el-GR" sz="2000">
                <a:latin typeface="Calibri"/>
                <a:ea typeface="Calibri"/>
                <a:cs typeface="Calibri"/>
              </a:rPr>
              <a:t>, the </a:t>
            </a:r>
            <a:r>
              <a:rPr lang="el-GR" sz="2000" err="1">
                <a:latin typeface="Calibri"/>
                <a:ea typeface="Calibri"/>
                <a:cs typeface="Calibri"/>
              </a:rPr>
              <a:t>error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below</a:t>
            </a:r>
            <a:r>
              <a:rPr lang="el-GR" sz="2000">
                <a:latin typeface="Calibri"/>
                <a:ea typeface="Calibri"/>
                <a:cs typeface="Calibri"/>
              </a:rPr>
              <a:t>: 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l-GR" sz="2000">
                <a:latin typeface="Calibri"/>
                <a:ea typeface="Calibri"/>
                <a:cs typeface="Calibri"/>
              </a:rPr>
              <a:t> </a:t>
            </a:r>
            <a:r>
              <a:rPr lang="el-GR" sz="2000" err="1">
                <a:latin typeface="Calibri"/>
                <a:ea typeface="Calibri"/>
                <a:cs typeface="Calibri"/>
              </a:rPr>
              <a:t>int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foo</a:t>
            </a:r>
            <a:r>
              <a:rPr lang="el-GR" sz="2000">
                <a:latin typeface="Calibri"/>
                <a:ea typeface="Calibri"/>
                <a:cs typeface="Calibri"/>
              </a:rPr>
              <a:t>(</a:t>
            </a:r>
            <a:r>
              <a:rPr lang="el-GR" sz="2000" err="1">
                <a:latin typeface="Calibri"/>
                <a:ea typeface="Calibri"/>
                <a:cs typeface="Calibri"/>
              </a:rPr>
              <a:t>int</a:t>
            </a:r>
            <a:r>
              <a:rPr lang="el-GR" sz="2000">
                <a:latin typeface="Calibri"/>
                <a:ea typeface="Calibri"/>
                <a:cs typeface="Calibri"/>
              </a:rPr>
              <a:t> x) {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2000">
                <a:latin typeface="Calibri"/>
                <a:ea typeface="Calibri"/>
                <a:cs typeface="Calibri"/>
              </a:rPr>
              <a:t>  </a:t>
            </a:r>
            <a:r>
              <a:rPr lang="el-GR" sz="2000" err="1">
                <a:latin typeface="Calibri"/>
                <a:ea typeface="Calibri"/>
                <a:cs typeface="Calibri"/>
              </a:rPr>
              <a:t>int</a:t>
            </a:r>
            <a:r>
              <a:rPr lang="el-GR" sz="2000">
                <a:latin typeface="Calibri"/>
                <a:ea typeface="Calibri"/>
                <a:cs typeface="Calibri"/>
              </a:rPr>
              <a:t> y = x + 3;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l-GR" sz="2000">
                <a:latin typeface="Calibri"/>
                <a:ea typeface="Calibri"/>
                <a:cs typeface="Calibri"/>
              </a:rPr>
              <a:t>  </a:t>
            </a:r>
            <a:r>
              <a:rPr lang="el-GR" sz="2000" err="1">
                <a:latin typeface="Calibri"/>
                <a:ea typeface="Calibri"/>
                <a:cs typeface="Calibri"/>
              </a:rPr>
              <a:t>if</a:t>
            </a:r>
            <a:r>
              <a:rPr lang="el-GR" sz="2000">
                <a:latin typeface="Calibri"/>
                <a:ea typeface="Calibri"/>
                <a:cs typeface="Calibri"/>
              </a:rPr>
              <a:t> (y == 13)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l-GR" sz="2000">
                <a:latin typeface="Calibri"/>
                <a:ea typeface="Calibri"/>
                <a:cs typeface="Calibri"/>
              </a:rPr>
              <a:t>    </a:t>
            </a:r>
            <a:r>
              <a:rPr lang="el-GR" sz="2000" err="1">
                <a:latin typeface="Calibri"/>
                <a:ea typeface="Calibri"/>
                <a:cs typeface="Calibri"/>
              </a:rPr>
              <a:t>abort</a:t>
            </a:r>
            <a:r>
              <a:rPr lang="el-GR" sz="2000">
                <a:latin typeface="Calibri"/>
                <a:ea typeface="Calibri"/>
                <a:cs typeface="Calibri"/>
              </a:rPr>
              <a:t>(); // </a:t>
            </a:r>
            <a:r>
              <a:rPr lang="el-GR" sz="2000" err="1">
                <a:latin typeface="Calibri"/>
                <a:ea typeface="Calibri"/>
                <a:cs typeface="Calibri"/>
              </a:rPr>
              <a:t>Error</a:t>
            </a:r>
            <a:endParaRPr lang="el-GR" sz="20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l-GR" sz="2000">
                <a:latin typeface="Calibri"/>
                <a:ea typeface="Calibri"/>
                <a:cs typeface="Calibri"/>
              </a:rPr>
              <a:t>  </a:t>
            </a:r>
            <a:r>
              <a:rPr lang="el-GR" sz="2000" err="1">
                <a:latin typeface="Calibri"/>
                <a:ea typeface="Calibri"/>
                <a:cs typeface="Calibri"/>
              </a:rPr>
              <a:t>return</a:t>
            </a:r>
            <a:r>
              <a:rPr lang="el-GR" sz="2000">
                <a:latin typeface="Calibri"/>
                <a:ea typeface="Calibri"/>
                <a:cs typeface="Calibri"/>
              </a:rPr>
              <a:t> 0;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l-GR" sz="2000">
                <a:latin typeface="Calibri"/>
                <a:ea typeface="Calibri"/>
                <a:cs typeface="Calibri"/>
              </a:rPr>
              <a:t> } </a:t>
            </a:r>
            <a:r>
              <a:rPr lang="el-GR" sz="2000" err="1">
                <a:latin typeface="Calibri"/>
                <a:ea typeface="Calibri"/>
                <a:cs typeface="Calibri"/>
              </a:rPr>
              <a:t>has</a:t>
            </a:r>
            <a:r>
              <a:rPr lang="el-GR" sz="2000">
                <a:latin typeface="Calibri"/>
                <a:ea typeface="Calibri"/>
                <a:cs typeface="Calibri"/>
              </a:rPr>
              <a:t> 1 in 2^32 </a:t>
            </a:r>
            <a:r>
              <a:rPr lang="el-GR" sz="2000" err="1">
                <a:latin typeface="Calibri"/>
                <a:ea typeface="Calibri"/>
                <a:cs typeface="Calibri"/>
              </a:rPr>
              <a:t>chances</a:t>
            </a:r>
            <a:r>
              <a:rPr lang="el-GR" sz="2000">
                <a:latin typeface="Calibri"/>
                <a:ea typeface="Calibri"/>
                <a:cs typeface="Calibri"/>
              </a:rPr>
              <a:t> of </a:t>
            </a:r>
            <a:r>
              <a:rPr lang="el-GR" sz="2000" err="1">
                <a:latin typeface="Calibri"/>
                <a:ea typeface="Calibri"/>
                <a:cs typeface="Calibri"/>
              </a:rPr>
              <a:t>being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discovered</a:t>
            </a:r>
            <a:r>
              <a:rPr lang="el-GR" sz="2000">
                <a:latin typeface="Calibri"/>
                <a:ea typeface="Calibri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2429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0CCE30-6770-A6A8-FD49-4356CB677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 err="1"/>
              <a:t>Ways</a:t>
            </a:r>
            <a:r>
              <a:rPr lang="el-GR" sz="3600" b="1"/>
              <a:t> </a:t>
            </a:r>
            <a:r>
              <a:rPr lang="el-GR" sz="3600" b="1" err="1"/>
              <a:t>to</a:t>
            </a:r>
            <a:r>
              <a:rPr lang="el-GR" sz="3600" b="1"/>
              <a:t> </a:t>
            </a:r>
            <a:r>
              <a:rPr lang="el-GR" sz="3600" b="1" err="1"/>
              <a:t>extract</a:t>
            </a:r>
            <a:r>
              <a:rPr lang="el-GR" sz="3600" b="1"/>
              <a:t> </a:t>
            </a:r>
            <a:r>
              <a:rPr lang="el-GR" sz="3600" b="1" err="1"/>
              <a:t>bugs</a:t>
            </a:r>
            <a:r>
              <a:rPr lang="el-GR" sz="3600" b="1"/>
              <a:t> </a:t>
            </a:r>
            <a:r>
              <a:rPr lang="el-GR" sz="3600" b="1" err="1"/>
              <a:t>automatically</a:t>
            </a:r>
            <a:endParaRPr lang="en-US" sz="3600" err="1">
              <a:latin typeface="Neue Haas Grotesk Text Pro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DADE9F7-1EA5-BE18-9EB1-8DE8B4D0C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l-GR" sz="2400" b="1" err="1">
                <a:latin typeface="Calibri"/>
                <a:ea typeface="Calibri"/>
                <a:cs typeface="Calibri"/>
              </a:rPr>
              <a:t>Static</a:t>
            </a:r>
            <a:r>
              <a:rPr lang="el-GR" sz="2400" b="1">
                <a:latin typeface="Calibri"/>
                <a:ea typeface="Calibri"/>
                <a:cs typeface="Calibri"/>
              </a:rPr>
              <a:t> </a:t>
            </a:r>
            <a:r>
              <a:rPr lang="el-GR" sz="2400" b="1" err="1">
                <a:latin typeface="Calibri"/>
                <a:ea typeface="Calibri"/>
                <a:cs typeface="Calibri"/>
              </a:rPr>
              <a:t>Code</a:t>
            </a:r>
            <a:r>
              <a:rPr lang="el-GR" sz="2400" b="1">
                <a:latin typeface="Calibri"/>
                <a:ea typeface="Calibri"/>
                <a:cs typeface="Calibri"/>
              </a:rPr>
              <a:t> </a:t>
            </a:r>
            <a:r>
              <a:rPr lang="el-GR" sz="2400" b="1" err="1">
                <a:latin typeface="Calibri"/>
                <a:ea typeface="Calibri"/>
                <a:cs typeface="Calibri"/>
              </a:rPr>
              <a:t>Analysis</a:t>
            </a:r>
            <a:r>
              <a:rPr lang="el-GR" sz="2400" b="1">
                <a:latin typeface="Calibri"/>
                <a:ea typeface="Calibri"/>
                <a:cs typeface="Calibri"/>
              </a:rPr>
              <a:t>: </a:t>
            </a:r>
            <a:r>
              <a:rPr lang="el-GR" sz="2400" err="1">
                <a:latin typeface="Calibri"/>
                <a:ea typeface="Calibri"/>
                <a:cs typeface="Calibri"/>
              </a:rPr>
              <a:t>Analyses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source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code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without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executing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it</a:t>
            </a:r>
            <a:r>
              <a:rPr lang="el-GR" sz="2400">
                <a:latin typeface="Calibri"/>
                <a:ea typeface="Calibri"/>
                <a:cs typeface="Calibri"/>
              </a:rPr>
              <a:t>, </a:t>
            </a:r>
            <a:r>
              <a:rPr lang="el-GR" sz="2400" err="1">
                <a:latin typeface="Calibri"/>
                <a:ea typeface="Calibri"/>
                <a:cs typeface="Calibri"/>
              </a:rPr>
              <a:t>to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try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to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detect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paths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that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can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cause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an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error</a:t>
            </a:r>
            <a:r>
              <a:rPr lang="el-GR" sz="2400">
                <a:latin typeface="Calibri"/>
                <a:ea typeface="Calibri"/>
                <a:cs typeface="Calibri"/>
              </a:rPr>
              <a:t>.</a:t>
            </a:r>
            <a:endParaRPr lang="en-US" sz="24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endParaRPr lang="el-GR" sz="24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l-GR" sz="2400" b="1" err="1">
                <a:latin typeface="Calibri"/>
                <a:ea typeface="Calibri"/>
                <a:cs typeface="Calibri"/>
              </a:rPr>
              <a:t>Problem</a:t>
            </a:r>
            <a:r>
              <a:rPr lang="el-GR" sz="2400" b="1">
                <a:latin typeface="Calibri"/>
                <a:ea typeface="Calibri"/>
                <a:cs typeface="Calibri"/>
              </a:rPr>
              <a:t>: </a:t>
            </a:r>
            <a:r>
              <a:rPr lang="el-GR" sz="2400" err="1">
                <a:latin typeface="Calibri"/>
                <a:ea typeface="Calibri"/>
                <a:cs typeface="Calibri"/>
              </a:rPr>
              <a:t>It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can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produce</a:t>
            </a:r>
            <a:r>
              <a:rPr lang="el-GR" sz="2400">
                <a:latin typeface="Calibri"/>
                <a:ea typeface="Calibri"/>
                <a:cs typeface="Calibri"/>
              </a:rPr>
              <a:t> </a:t>
            </a:r>
            <a:r>
              <a:rPr lang="el-GR" sz="2400" err="1">
                <a:latin typeface="Calibri"/>
                <a:ea typeface="Calibri"/>
                <a:cs typeface="Calibri"/>
              </a:rPr>
              <a:t>many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false-positives</a:t>
            </a:r>
            <a:r>
              <a:rPr lang="el-GR" sz="2400">
                <a:latin typeface="Calibri"/>
                <a:ea typeface="Calibri"/>
                <a:cs typeface="Calibri"/>
              </a:rPr>
              <a:t> (</a:t>
            </a:r>
            <a:r>
              <a:rPr lang="el-GR" sz="2400" err="1">
                <a:latin typeface="Calibri"/>
                <a:ea typeface="Calibri"/>
                <a:cs typeface="Calibri"/>
              </a:rPr>
              <a:t>paths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that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can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not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happen</a:t>
            </a:r>
            <a:r>
              <a:rPr lang="el-GR" sz="2400">
                <a:latin typeface="Calibri"/>
                <a:ea typeface="Calibri"/>
                <a:cs typeface="Calibri"/>
              </a:rPr>
              <a:t> in </a:t>
            </a:r>
            <a:r>
              <a:rPr lang="el-GR" sz="2400" err="1">
                <a:latin typeface="Calibri"/>
                <a:ea typeface="Calibri"/>
                <a:cs typeface="Calibri"/>
              </a:rPr>
              <a:t>real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life</a:t>
            </a:r>
            <a:r>
              <a:rPr lang="el-GR" sz="2400">
                <a:latin typeface="Calibri"/>
                <a:ea typeface="Calibri"/>
                <a:cs typeface="Calibri"/>
              </a:rPr>
              <a:t>), and </a:t>
            </a:r>
            <a:r>
              <a:rPr lang="el-GR" sz="2400" err="1">
                <a:latin typeface="Calibri"/>
                <a:ea typeface="Calibri"/>
                <a:cs typeface="Calibri"/>
              </a:rPr>
              <a:t>overwhelm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developers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due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to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overhead</a:t>
            </a:r>
            <a:r>
              <a:rPr lang="el-GR" sz="2400">
                <a:latin typeface="Calibri"/>
                <a:ea typeface="Calibri"/>
                <a:cs typeface="Calibri"/>
              </a:rPr>
              <a:t>. </a:t>
            </a:r>
            <a:endParaRPr lang="en-US" sz="240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l-GR" sz="240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7334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A84F498-D90E-5696-DD29-55EDCC604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 err="1"/>
              <a:t>Whitebox</a:t>
            </a:r>
            <a:r>
              <a:rPr lang="el-GR" sz="3600" b="1"/>
              <a:t> </a:t>
            </a:r>
            <a:r>
              <a:rPr lang="el-GR" sz="3600" b="1" err="1"/>
              <a:t>Fuzzing</a:t>
            </a:r>
            <a:endParaRPr lang="en-US" sz="3600" err="1">
              <a:latin typeface="Neue Haas Grotesk Text Pro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5CF92B0-45E6-73B3-A579-C8F323E46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l-GR" sz="2400" b="1" err="1">
                <a:latin typeface="Calibri"/>
                <a:ea typeface="Calibri"/>
                <a:cs typeface="Calibri"/>
              </a:rPr>
              <a:t>Whitebox</a:t>
            </a:r>
            <a:r>
              <a:rPr lang="el-GR" sz="2400" b="1">
                <a:latin typeface="Calibri"/>
                <a:ea typeface="Calibri"/>
                <a:cs typeface="Calibri"/>
              </a:rPr>
              <a:t> </a:t>
            </a:r>
            <a:r>
              <a:rPr lang="el-GR" sz="2400" b="1" err="1">
                <a:latin typeface="Calibri"/>
                <a:ea typeface="Calibri"/>
                <a:cs typeface="Calibri"/>
              </a:rPr>
              <a:t>Fuzzing</a:t>
            </a:r>
            <a:r>
              <a:rPr lang="el-GR" sz="2400" b="1">
                <a:latin typeface="Calibri"/>
                <a:ea typeface="Calibri"/>
                <a:cs typeface="Calibri"/>
              </a:rPr>
              <a:t>: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Starting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from</a:t>
            </a:r>
            <a:r>
              <a:rPr lang="el-GR" sz="2400">
                <a:latin typeface="Calibri"/>
                <a:ea typeface="Calibri"/>
                <a:cs typeface="Calibri"/>
              </a:rPr>
              <a:t> a </a:t>
            </a:r>
            <a:r>
              <a:rPr lang="el-GR" sz="2400" err="1">
                <a:latin typeface="Calibri"/>
                <a:ea typeface="Calibri"/>
                <a:cs typeface="Calibri"/>
              </a:rPr>
              <a:t>random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initial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input</a:t>
            </a:r>
            <a:r>
              <a:rPr lang="el-GR" sz="2400">
                <a:latin typeface="Calibri"/>
                <a:ea typeface="Calibri"/>
                <a:cs typeface="Calibri"/>
              </a:rPr>
              <a:t>, </a:t>
            </a:r>
            <a:r>
              <a:rPr lang="el-GR" sz="2400" err="1">
                <a:latin typeface="Calibri"/>
                <a:ea typeface="Calibri"/>
                <a:cs typeface="Calibri"/>
              </a:rPr>
              <a:t>it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uses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symbolic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execution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analysis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to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find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inputs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that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can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drive</a:t>
            </a:r>
            <a:r>
              <a:rPr lang="el-GR" sz="2400">
                <a:latin typeface="Calibri"/>
                <a:ea typeface="Calibri"/>
                <a:cs typeface="Calibri"/>
              </a:rPr>
              <a:t> the </a:t>
            </a:r>
            <a:r>
              <a:rPr lang="el-GR" sz="2400" err="1">
                <a:latin typeface="Calibri"/>
                <a:ea typeface="Calibri"/>
                <a:cs typeface="Calibri"/>
              </a:rPr>
              <a:t>program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into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different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execution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paths</a:t>
            </a:r>
            <a:r>
              <a:rPr lang="el-GR" sz="2400">
                <a:latin typeface="Calibri"/>
                <a:ea typeface="Calibri"/>
                <a:cs typeface="Calibri"/>
              </a:rPr>
              <a:t>.</a:t>
            </a:r>
            <a:endParaRPr lang="en-US" sz="24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l-GR" sz="2400" err="1">
                <a:latin typeface="Calibri"/>
                <a:ea typeface="Calibri"/>
                <a:cs typeface="Calibri"/>
              </a:rPr>
              <a:t>Whitebox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Fuzzing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offers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better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coverage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than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Blackbox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testing</a:t>
            </a:r>
            <a:r>
              <a:rPr lang="el-GR" sz="2400">
                <a:latin typeface="Calibri"/>
                <a:ea typeface="Calibri"/>
                <a:cs typeface="Calibri"/>
              </a:rPr>
              <a:t> and </a:t>
            </a:r>
            <a:r>
              <a:rPr lang="el-GR" sz="2400" err="1">
                <a:latin typeface="Calibri"/>
                <a:ea typeface="Calibri"/>
                <a:cs typeface="Calibri"/>
              </a:rPr>
              <a:t>can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be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extended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from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unit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testing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to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whole-program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security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testing</a:t>
            </a:r>
            <a:r>
              <a:rPr lang="el-GR" sz="2400">
                <a:latin typeface="Calibri"/>
                <a:ea typeface="Calibri"/>
                <a:cs typeface="Calibri"/>
              </a:rPr>
              <a:t>.</a:t>
            </a:r>
            <a:endParaRPr lang="en-US" sz="240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l-GR" sz="240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8122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5341EC6-23DF-B9C4-CBB9-0AF185789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err="1"/>
              <a:t>Symbolic</a:t>
            </a:r>
            <a:r>
              <a:rPr lang="el-GR" b="1"/>
              <a:t> </a:t>
            </a:r>
            <a:r>
              <a:rPr lang="el-GR" b="1" err="1"/>
              <a:t>Execution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B8F1F3B-AC20-8699-1983-4160EA96B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l-GR" sz="2400" err="1">
                <a:latin typeface="Calibri"/>
                <a:ea typeface="Calibri"/>
                <a:cs typeface="Calibri"/>
              </a:rPr>
              <a:t>Symbolic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Execution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executes</a:t>
            </a:r>
            <a:r>
              <a:rPr lang="el-GR" sz="2400">
                <a:latin typeface="Calibri"/>
                <a:ea typeface="Calibri"/>
                <a:cs typeface="Calibri"/>
              </a:rPr>
              <a:t> a </a:t>
            </a:r>
            <a:r>
              <a:rPr lang="el-GR" sz="2400" err="1">
                <a:latin typeface="Calibri"/>
                <a:ea typeface="Calibri"/>
                <a:cs typeface="Calibri"/>
              </a:rPr>
              <a:t>program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with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symbolic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variables</a:t>
            </a:r>
            <a:r>
              <a:rPr lang="el-GR" sz="2400">
                <a:latin typeface="Calibri"/>
                <a:ea typeface="Calibri"/>
                <a:cs typeface="Calibri"/>
              </a:rPr>
              <a:t>, </a:t>
            </a:r>
            <a:r>
              <a:rPr lang="el-GR" sz="2400" err="1">
                <a:latin typeface="Calibri"/>
                <a:ea typeface="Calibri"/>
                <a:cs typeface="Calibri"/>
              </a:rPr>
              <a:t>to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find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inputs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that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can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reach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different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paths</a:t>
            </a:r>
            <a:r>
              <a:rPr lang="el-GR" sz="2400">
                <a:latin typeface="Calibri"/>
                <a:ea typeface="Calibri"/>
                <a:cs typeface="Calibri"/>
              </a:rPr>
              <a:t> in a </a:t>
            </a:r>
            <a:r>
              <a:rPr lang="el-GR" sz="2400" err="1">
                <a:latin typeface="Calibri"/>
                <a:ea typeface="Calibri"/>
                <a:cs typeface="Calibri"/>
              </a:rPr>
              <a:t>program</a:t>
            </a:r>
            <a:r>
              <a:rPr lang="el-GR" sz="2400">
                <a:latin typeface="Calibri"/>
                <a:ea typeface="Calibri"/>
                <a:cs typeface="Calibri"/>
              </a:rPr>
              <a:t>. </a:t>
            </a:r>
            <a:endParaRPr lang="en-US" sz="24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l-GR" sz="2400" err="1">
                <a:latin typeface="Calibri"/>
                <a:ea typeface="Calibri"/>
                <a:cs typeface="Calibri"/>
              </a:rPr>
              <a:t>It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can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reach</a:t>
            </a:r>
            <a:r>
              <a:rPr lang="el-GR" sz="2400">
                <a:latin typeface="Calibri"/>
                <a:ea typeface="Calibri"/>
                <a:cs typeface="Calibri"/>
              </a:rPr>
              <a:t> a </a:t>
            </a:r>
            <a:r>
              <a:rPr lang="el-GR" sz="2400" err="1">
                <a:latin typeface="Calibri"/>
                <a:ea typeface="Calibri"/>
                <a:cs typeface="Calibri"/>
              </a:rPr>
              <a:t>program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path</a:t>
            </a:r>
            <a:r>
              <a:rPr lang="el-GR" sz="2400">
                <a:latin typeface="Calibri"/>
                <a:ea typeface="Calibri"/>
                <a:cs typeface="Calibri"/>
              </a:rPr>
              <a:t>, </a:t>
            </a:r>
            <a:r>
              <a:rPr lang="el-GR" sz="2400" err="1">
                <a:latin typeface="Calibri"/>
                <a:ea typeface="Calibri"/>
                <a:cs typeface="Calibri"/>
              </a:rPr>
              <a:t>by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generating</a:t>
            </a:r>
            <a:r>
              <a:rPr lang="el-GR" sz="2400">
                <a:latin typeface="Calibri"/>
                <a:ea typeface="Calibri"/>
                <a:cs typeface="Calibri"/>
              </a:rPr>
              <a:t> and </a:t>
            </a:r>
            <a:r>
              <a:rPr lang="el-GR" sz="2400" err="1">
                <a:latin typeface="Calibri"/>
                <a:ea typeface="Calibri"/>
                <a:cs typeface="Calibri"/>
              </a:rPr>
              <a:t>solving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constraints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created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by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program's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source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code</a:t>
            </a:r>
            <a:r>
              <a:rPr lang="el-GR" sz="2400">
                <a:latin typeface="Calibri"/>
                <a:ea typeface="Calibri"/>
                <a:cs typeface="Calibri"/>
              </a:rPr>
              <a:t>. </a:t>
            </a:r>
            <a:endParaRPr lang="en-US" sz="240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0443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DEDFAA2-C3D5-C76E-4B69-7AC24E748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>
                <a:latin typeface="Neue Haas Grotesk Text Pro"/>
              </a:rPr>
              <a:t>Symbolic Execution Example</a:t>
            </a:r>
            <a:endParaRPr lang="el-GR" sz="360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1A24013-3579-CAB4-2B62-95F98AE9B90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000">
                <a:latin typeface="Calibri"/>
                <a:ea typeface="Calibri"/>
                <a:cs typeface="Calibri"/>
              </a:rPr>
              <a:t>If (x &gt; 0) {</a:t>
            </a:r>
            <a:endParaRPr lang="el-GR" sz="20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000">
                <a:latin typeface="Calibri"/>
                <a:ea typeface="Calibri"/>
                <a:cs typeface="Calibri"/>
              </a:rPr>
              <a:t> if (x + 10 == 2 * x) {</a:t>
            </a:r>
            <a:endParaRPr lang="en-US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000">
                <a:latin typeface="Calibri"/>
                <a:ea typeface="Calibri"/>
                <a:cs typeface="Calibri"/>
              </a:rPr>
              <a:t>  </a:t>
            </a:r>
            <a:r>
              <a:rPr lang="en-US" sz="2000" err="1">
                <a:latin typeface="Calibri"/>
                <a:ea typeface="Calibri"/>
                <a:cs typeface="Calibri"/>
              </a:rPr>
              <a:t>printf</a:t>
            </a:r>
            <a:r>
              <a:rPr lang="en-US" sz="2000">
                <a:latin typeface="Calibri"/>
                <a:ea typeface="Calibri"/>
                <a:cs typeface="Calibri"/>
              </a:rPr>
              <a:t>("A\n");</a:t>
            </a:r>
            <a:endParaRPr lang="en-US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000">
                <a:latin typeface="Calibri"/>
                <a:ea typeface="Calibri"/>
                <a:cs typeface="Calibri"/>
              </a:rPr>
              <a:t> else {</a:t>
            </a:r>
            <a:endParaRPr lang="en-US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000">
                <a:latin typeface="Calibri"/>
                <a:ea typeface="Calibri"/>
                <a:cs typeface="Calibri"/>
              </a:rPr>
              <a:t>  </a:t>
            </a:r>
            <a:r>
              <a:rPr lang="en-US" sz="2000" err="1">
                <a:latin typeface="Calibri"/>
                <a:ea typeface="Calibri"/>
                <a:cs typeface="Calibri"/>
              </a:rPr>
              <a:t>printf</a:t>
            </a:r>
            <a:r>
              <a:rPr lang="en-US" sz="2000">
                <a:latin typeface="Calibri"/>
                <a:ea typeface="Calibri"/>
                <a:cs typeface="Calibri"/>
              </a:rPr>
              <a:t>("B\n");</a:t>
            </a:r>
            <a:endParaRPr lang="en-US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000">
                <a:latin typeface="Calibri"/>
                <a:ea typeface="Calibri"/>
                <a:cs typeface="Calibri"/>
              </a:rPr>
              <a:t> }</a:t>
            </a:r>
            <a:endParaRPr lang="en-US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000">
                <a:latin typeface="Calibri"/>
                <a:ea typeface="Calibri"/>
                <a:cs typeface="Calibri"/>
              </a:rPr>
              <a:t>} </a:t>
            </a:r>
            <a:endParaRPr lang="en-US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l-GR">
              <a:latin typeface="Calibri"/>
              <a:ea typeface="Calibri"/>
              <a:cs typeface="Calibri"/>
            </a:endParaRP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3753BE0F-E319-88DA-F873-8318EE412E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58343" y="1417411"/>
            <a:ext cx="7050314" cy="475955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000">
                <a:latin typeface="Calibri"/>
                <a:ea typeface="Calibri"/>
                <a:cs typeface="Calibri"/>
              </a:rPr>
              <a:t>Symbolic execution treats input as x = α where α is a symbolic value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sz="2000">
                <a:latin typeface="Calibri"/>
                <a:ea typeface="Calibri"/>
                <a:cs typeface="Calibri"/>
              </a:rPr>
              <a:t>Every branch is treated as a constraint (e.g. x &gt; 0)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sz="2000">
                <a:latin typeface="Calibri"/>
                <a:ea typeface="Calibri"/>
                <a:cs typeface="Calibri"/>
              </a:rPr>
              <a:t>Any path in the program could be represented as a conjunction of those constraints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sz="2000">
                <a:latin typeface="Calibri"/>
                <a:ea typeface="Calibri"/>
                <a:cs typeface="Calibri"/>
              </a:rPr>
              <a:t>For example, the program would print "A" for any input x that satisfies the constraint 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>
                <a:latin typeface="Calibri"/>
                <a:ea typeface="Calibri"/>
                <a:cs typeface="Calibri"/>
              </a:rPr>
              <a:t> (x &gt; 0) &amp;&amp; (x + 10 == 2 * x)</a:t>
            </a:r>
          </a:p>
          <a:p>
            <a:pPr marL="342900" indent="-342900">
              <a:lnSpc>
                <a:spcPct val="120000"/>
              </a:lnSpc>
            </a:pPr>
            <a:r>
              <a:rPr lang="en-US" sz="2000">
                <a:latin typeface="Calibri"/>
                <a:ea typeface="Calibri"/>
                <a:cs typeface="Calibri"/>
              </a:rPr>
              <a:t>We can solve those branch constraints to reach paths we couldn't with </a:t>
            </a:r>
            <a:r>
              <a:rPr lang="en-US" sz="2000" err="1">
                <a:latin typeface="Calibri"/>
                <a:ea typeface="Calibri"/>
                <a:cs typeface="Calibri"/>
              </a:rPr>
              <a:t>blackbox</a:t>
            </a:r>
            <a:r>
              <a:rPr lang="en-US" sz="2000">
                <a:latin typeface="Calibri"/>
                <a:ea typeface="Calibri"/>
                <a:cs typeface="Calibri"/>
              </a:rPr>
              <a:t> fuzzing:</a:t>
            </a:r>
          </a:p>
          <a:p>
            <a:pPr marL="800100" lvl="1">
              <a:lnSpc>
                <a:spcPct val="120000"/>
              </a:lnSpc>
              <a:buFont typeface="Courier New" panose="020B0604020202020204" pitchFamily="34" charset="0"/>
              <a:buChar char="o"/>
            </a:pPr>
            <a:r>
              <a:rPr lang="en-US" sz="2000">
                <a:latin typeface="Calibri"/>
                <a:ea typeface="Calibri"/>
                <a:cs typeface="Calibri"/>
              </a:rPr>
              <a:t>(x &gt; 0) &amp;&amp; (x + 10 == 2 * x) =&gt; print "A"</a:t>
            </a:r>
          </a:p>
          <a:p>
            <a:pPr marL="800100" lvl="1">
              <a:lnSpc>
                <a:spcPct val="120000"/>
              </a:lnSpc>
              <a:buFont typeface="Courier New" panose="020B0604020202020204" pitchFamily="34" charset="0"/>
              <a:buChar char="o"/>
            </a:pPr>
            <a:r>
              <a:rPr lang="en-US" sz="2000">
                <a:latin typeface="Calibri"/>
                <a:ea typeface="Calibri"/>
                <a:cs typeface="Calibri"/>
              </a:rPr>
              <a:t>(x &gt; 0) &amp;&amp; (x + 10 != 2 * x) =&gt; print "B"</a:t>
            </a:r>
          </a:p>
          <a:p>
            <a:pPr marL="0" indent="0">
              <a:lnSpc>
                <a:spcPct val="120000"/>
              </a:lnSpc>
              <a:buNone/>
            </a:pPr>
            <a:endParaRPr lang="en-US" sz="200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859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3D3BDF-DF95-D3A1-15FC-04D4C4C2F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/>
              <a:t>DART: </a:t>
            </a:r>
            <a:r>
              <a:rPr lang="el-GR" sz="3600" b="1" err="1"/>
              <a:t>Directed</a:t>
            </a:r>
            <a:r>
              <a:rPr lang="el-GR" sz="3600" b="1"/>
              <a:t> </a:t>
            </a:r>
            <a:r>
              <a:rPr lang="el-GR" sz="3600" b="1" err="1"/>
              <a:t>Automated</a:t>
            </a:r>
            <a:r>
              <a:rPr lang="el-GR" sz="3600" b="1"/>
              <a:t> </a:t>
            </a:r>
            <a:r>
              <a:rPr lang="el-GR" sz="3600" b="1" err="1"/>
              <a:t>Random</a:t>
            </a:r>
            <a:r>
              <a:rPr lang="el-GR" sz="3600" b="1"/>
              <a:t> </a:t>
            </a:r>
            <a:r>
              <a:rPr lang="el-GR" sz="3600" b="1" err="1"/>
              <a:t>Testing</a:t>
            </a:r>
            <a:endParaRPr lang="el-GR" sz="3600" err="1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17344E5-F744-A1B2-DB16-94F94BED4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l-GR" sz="2400">
                <a:latin typeface="Calibri"/>
                <a:ea typeface="Calibri"/>
                <a:cs typeface="Calibri"/>
              </a:rPr>
              <a:t>Dart </a:t>
            </a:r>
            <a:r>
              <a:rPr lang="el-GR" sz="2400" err="1">
                <a:latin typeface="Calibri"/>
                <a:ea typeface="Calibri"/>
                <a:cs typeface="Calibri"/>
              </a:rPr>
              <a:t>tests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software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automatically</a:t>
            </a:r>
            <a:r>
              <a:rPr lang="el-GR" sz="2400">
                <a:latin typeface="Calibri"/>
                <a:ea typeface="Calibri"/>
                <a:cs typeface="Calibri"/>
              </a:rPr>
              <a:t>, </a:t>
            </a:r>
            <a:r>
              <a:rPr lang="el-GR" sz="2400" err="1">
                <a:latin typeface="Calibri"/>
                <a:ea typeface="Calibri"/>
                <a:cs typeface="Calibri"/>
              </a:rPr>
              <a:t>combining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three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main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techniques</a:t>
            </a:r>
            <a:r>
              <a:rPr lang="el-GR" sz="2400">
                <a:latin typeface="Calibri"/>
                <a:ea typeface="Calibri"/>
                <a:cs typeface="Calibri"/>
              </a:rPr>
              <a:t>:</a:t>
            </a:r>
            <a:endParaRPr lang="en-US" sz="2400"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l-GR" sz="2400" err="1">
                <a:latin typeface="Calibri"/>
                <a:ea typeface="Calibri"/>
                <a:cs typeface="Calibri"/>
              </a:rPr>
              <a:t>Automated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extraction</a:t>
            </a:r>
            <a:r>
              <a:rPr lang="el-GR" sz="2400">
                <a:latin typeface="Calibri"/>
                <a:ea typeface="Calibri"/>
                <a:cs typeface="Calibri"/>
              </a:rPr>
              <a:t> of the </a:t>
            </a:r>
            <a:r>
              <a:rPr lang="el-GR" sz="2400" err="1">
                <a:latin typeface="Calibri"/>
                <a:ea typeface="Calibri"/>
                <a:cs typeface="Calibri"/>
              </a:rPr>
              <a:t>interface</a:t>
            </a:r>
            <a:r>
              <a:rPr lang="el-GR" sz="2400">
                <a:latin typeface="Calibri"/>
                <a:ea typeface="Calibri"/>
                <a:cs typeface="Calibri"/>
              </a:rPr>
              <a:t> of a </a:t>
            </a:r>
            <a:r>
              <a:rPr lang="el-GR" sz="2400" err="1">
                <a:latin typeface="Calibri"/>
                <a:ea typeface="Calibri"/>
                <a:cs typeface="Calibri"/>
              </a:rPr>
              <a:t>program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with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its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external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environment</a:t>
            </a:r>
            <a:r>
              <a:rPr lang="el-GR" sz="2400">
                <a:latin typeface="Calibri"/>
                <a:ea typeface="Calibri"/>
                <a:cs typeface="Calibri"/>
              </a:rPr>
              <a:t>.</a:t>
            </a:r>
            <a:endParaRPr lang="en-US" sz="2400"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l-GR" sz="2400" err="1">
                <a:latin typeface="Calibri"/>
                <a:ea typeface="Calibri"/>
                <a:cs typeface="Calibri"/>
              </a:rPr>
              <a:t>Automatic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generation</a:t>
            </a:r>
            <a:r>
              <a:rPr lang="el-GR" sz="2400">
                <a:latin typeface="Calibri"/>
                <a:ea typeface="Calibri"/>
                <a:cs typeface="Calibri"/>
              </a:rPr>
              <a:t> of a </a:t>
            </a:r>
            <a:r>
              <a:rPr lang="el-GR" sz="2400" err="1">
                <a:latin typeface="Calibri"/>
                <a:ea typeface="Calibri"/>
                <a:cs typeface="Calibri"/>
              </a:rPr>
              <a:t>test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driver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that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performs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random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testing</a:t>
            </a:r>
            <a:r>
              <a:rPr lang="el-GR" sz="2400">
                <a:latin typeface="Calibri"/>
                <a:ea typeface="Calibri"/>
                <a:cs typeface="Calibri"/>
              </a:rPr>
              <a:t>.</a:t>
            </a:r>
            <a:endParaRPr lang="en-US" sz="2400"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l-GR" sz="2400" err="1">
                <a:latin typeface="Calibri"/>
                <a:ea typeface="Calibri"/>
                <a:cs typeface="Calibri"/>
              </a:rPr>
              <a:t>Dynamic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analysis</a:t>
            </a:r>
            <a:r>
              <a:rPr lang="el-GR" sz="2400">
                <a:latin typeface="Calibri"/>
                <a:ea typeface="Calibri"/>
                <a:cs typeface="Calibri"/>
              </a:rPr>
              <a:t> of </a:t>
            </a:r>
            <a:r>
              <a:rPr lang="el-GR" sz="2400" err="1">
                <a:latin typeface="Calibri"/>
                <a:ea typeface="Calibri"/>
                <a:cs typeface="Calibri"/>
              </a:rPr>
              <a:t>how</a:t>
            </a:r>
            <a:r>
              <a:rPr lang="el-GR" sz="2400">
                <a:latin typeface="Calibri"/>
                <a:ea typeface="Calibri"/>
                <a:cs typeface="Calibri"/>
              </a:rPr>
              <a:t> the </a:t>
            </a:r>
            <a:r>
              <a:rPr lang="el-GR" sz="2400" err="1">
                <a:latin typeface="Calibri"/>
                <a:ea typeface="Calibri"/>
                <a:cs typeface="Calibri"/>
              </a:rPr>
              <a:t>program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behaves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under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random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testing</a:t>
            </a:r>
            <a:r>
              <a:rPr lang="el-GR" sz="2400">
                <a:latin typeface="Calibri"/>
                <a:ea typeface="Calibri"/>
                <a:cs typeface="Calibri"/>
              </a:rPr>
              <a:t> and </a:t>
            </a:r>
            <a:r>
              <a:rPr lang="el-GR" sz="2400" err="1">
                <a:latin typeface="Calibri"/>
                <a:ea typeface="Calibri"/>
                <a:cs typeface="Calibri"/>
              </a:rPr>
              <a:t>generation</a:t>
            </a:r>
            <a:r>
              <a:rPr lang="el-GR" sz="2400">
                <a:latin typeface="Calibri"/>
                <a:ea typeface="Calibri"/>
                <a:cs typeface="Calibri"/>
              </a:rPr>
              <a:t> of </a:t>
            </a:r>
            <a:r>
              <a:rPr lang="el-GR" sz="2400" err="1">
                <a:latin typeface="Calibri"/>
                <a:ea typeface="Calibri"/>
                <a:cs typeface="Calibri"/>
              </a:rPr>
              <a:t>new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test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inputs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to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direct</a:t>
            </a:r>
            <a:r>
              <a:rPr lang="el-GR" sz="2400">
                <a:latin typeface="Calibri"/>
                <a:ea typeface="Calibri"/>
                <a:cs typeface="Calibri"/>
              </a:rPr>
              <a:t> the </a:t>
            </a:r>
            <a:r>
              <a:rPr lang="el-GR" sz="2400" err="1">
                <a:latin typeface="Calibri"/>
                <a:ea typeface="Calibri"/>
                <a:cs typeface="Calibri"/>
              </a:rPr>
              <a:t>execution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along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alternative</a:t>
            </a:r>
            <a:r>
              <a:rPr lang="el-GR" sz="2400">
                <a:latin typeface="Calibri"/>
                <a:ea typeface="Calibri"/>
                <a:cs typeface="Calibri"/>
              </a:rPr>
              <a:t> </a:t>
            </a:r>
            <a:r>
              <a:rPr lang="el-GR" sz="2400" err="1">
                <a:latin typeface="Calibri"/>
                <a:ea typeface="Calibri"/>
                <a:cs typeface="Calibri"/>
              </a:rPr>
              <a:t>paths</a:t>
            </a:r>
            <a:r>
              <a:rPr lang="el-GR" sz="2400">
                <a:latin typeface="Calibri"/>
                <a:ea typeface="Calibri"/>
                <a:cs typeface="Calibri"/>
              </a:rPr>
              <a:t>.</a:t>
            </a:r>
          </a:p>
          <a:p>
            <a:pPr marL="0" indent="0">
              <a:buNone/>
            </a:pPr>
            <a:endParaRPr lang="el-GR" sz="240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521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D78BB6E-D306-5FBE-89EE-CEDE9A2F9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3600" b="1"/>
              <a:t>DART </a:t>
            </a:r>
            <a:r>
              <a:rPr lang="el-GR" sz="3600" b="1" err="1"/>
              <a:t>Overview</a:t>
            </a:r>
            <a:endParaRPr lang="el-GR" sz="3600" err="1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9C24840-E50D-C162-1DB3-BF81F08AAAE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120000"/>
              </a:lnSpc>
              <a:buNone/>
            </a:pPr>
            <a:r>
              <a:rPr lang="el-GR" sz="2000" err="1">
                <a:latin typeface="Calibri"/>
                <a:ea typeface="Calibri"/>
                <a:cs typeface="Calibri"/>
              </a:rPr>
              <a:t>int</a:t>
            </a:r>
            <a:r>
              <a:rPr lang="el-GR" sz="2000">
                <a:latin typeface="Calibri"/>
                <a:ea typeface="Calibri"/>
                <a:cs typeface="Calibri"/>
              </a:rPr>
              <a:t> f(</a:t>
            </a:r>
            <a:r>
              <a:rPr lang="el-GR" sz="2000" err="1">
                <a:latin typeface="Calibri"/>
                <a:ea typeface="Calibri"/>
                <a:cs typeface="Calibri"/>
              </a:rPr>
              <a:t>int</a:t>
            </a:r>
            <a:r>
              <a:rPr lang="el-GR" sz="2000">
                <a:latin typeface="Calibri"/>
                <a:ea typeface="Calibri"/>
                <a:cs typeface="Calibri"/>
              </a:rPr>
              <a:t> x) { 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buNone/>
            </a:pPr>
            <a:r>
              <a:rPr lang="el-GR" sz="2000">
                <a:latin typeface="Calibri"/>
                <a:ea typeface="Calibri"/>
                <a:cs typeface="Calibri"/>
              </a:rPr>
              <a:t> </a:t>
            </a:r>
            <a:r>
              <a:rPr lang="el-GR" sz="2000" err="1">
                <a:latin typeface="Calibri"/>
                <a:ea typeface="Calibri"/>
                <a:cs typeface="Calibri"/>
              </a:rPr>
              <a:t>return</a:t>
            </a:r>
            <a:r>
              <a:rPr lang="el-GR" sz="2000">
                <a:latin typeface="Calibri"/>
                <a:ea typeface="Calibri"/>
                <a:cs typeface="Calibri"/>
              </a:rPr>
              <a:t> 2 * x; 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buNone/>
            </a:pPr>
            <a:r>
              <a:rPr lang="el-GR" sz="2000">
                <a:latin typeface="Calibri"/>
                <a:ea typeface="Calibri"/>
                <a:cs typeface="Calibri"/>
              </a:rPr>
              <a:t>}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buNone/>
            </a:pPr>
            <a:r>
              <a:rPr lang="el-GR" sz="2000" err="1">
                <a:latin typeface="Calibri"/>
                <a:ea typeface="Calibri"/>
                <a:cs typeface="Calibri"/>
              </a:rPr>
              <a:t>int</a:t>
            </a:r>
            <a:r>
              <a:rPr lang="el-GR" sz="2000">
                <a:latin typeface="Calibri"/>
                <a:ea typeface="Calibri"/>
                <a:cs typeface="Calibri"/>
              </a:rPr>
              <a:t> h(</a:t>
            </a:r>
            <a:r>
              <a:rPr lang="el-GR" sz="2000" err="1">
                <a:latin typeface="Calibri"/>
                <a:ea typeface="Calibri"/>
                <a:cs typeface="Calibri"/>
              </a:rPr>
              <a:t>int</a:t>
            </a:r>
            <a:r>
              <a:rPr lang="el-GR" sz="2000">
                <a:latin typeface="Calibri"/>
                <a:ea typeface="Calibri"/>
                <a:cs typeface="Calibri"/>
              </a:rPr>
              <a:t> x, </a:t>
            </a:r>
            <a:r>
              <a:rPr lang="el-GR" sz="2000" err="1">
                <a:latin typeface="Calibri"/>
                <a:ea typeface="Calibri"/>
                <a:cs typeface="Calibri"/>
              </a:rPr>
              <a:t>int</a:t>
            </a:r>
            <a:r>
              <a:rPr lang="el-GR" sz="2000">
                <a:latin typeface="Calibri"/>
                <a:ea typeface="Calibri"/>
                <a:cs typeface="Calibri"/>
              </a:rPr>
              <a:t> y) {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buNone/>
            </a:pPr>
            <a:r>
              <a:rPr lang="el-GR" sz="2000">
                <a:latin typeface="Calibri"/>
                <a:ea typeface="Calibri"/>
                <a:cs typeface="Calibri"/>
              </a:rPr>
              <a:t> </a:t>
            </a:r>
            <a:r>
              <a:rPr lang="el-GR" sz="2000" err="1">
                <a:latin typeface="Calibri"/>
                <a:ea typeface="Calibri"/>
                <a:cs typeface="Calibri"/>
              </a:rPr>
              <a:t>if</a:t>
            </a:r>
            <a:r>
              <a:rPr lang="el-GR" sz="2000">
                <a:latin typeface="Calibri"/>
                <a:ea typeface="Calibri"/>
                <a:cs typeface="Calibri"/>
              </a:rPr>
              <a:t> (x != y)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buNone/>
            </a:pPr>
            <a:r>
              <a:rPr lang="el-GR" sz="2000">
                <a:latin typeface="Calibri"/>
                <a:ea typeface="Calibri"/>
                <a:cs typeface="Calibri"/>
              </a:rPr>
              <a:t>  </a:t>
            </a:r>
            <a:r>
              <a:rPr lang="el-GR" sz="2000" err="1">
                <a:latin typeface="Calibri"/>
                <a:ea typeface="Calibri"/>
                <a:cs typeface="Calibri"/>
              </a:rPr>
              <a:t>if</a:t>
            </a:r>
            <a:r>
              <a:rPr lang="el-GR" sz="2000">
                <a:latin typeface="Calibri"/>
                <a:ea typeface="Calibri"/>
                <a:cs typeface="Calibri"/>
              </a:rPr>
              <a:t> (f(x) == x + 10)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buNone/>
            </a:pPr>
            <a:r>
              <a:rPr lang="el-GR" sz="2000">
                <a:latin typeface="Calibri"/>
                <a:ea typeface="Calibri"/>
                <a:cs typeface="Calibri"/>
              </a:rPr>
              <a:t>   </a:t>
            </a:r>
            <a:r>
              <a:rPr lang="el-GR" sz="2000" err="1">
                <a:latin typeface="Calibri"/>
                <a:ea typeface="Calibri"/>
                <a:cs typeface="Calibri"/>
              </a:rPr>
              <a:t>abort</a:t>
            </a:r>
            <a:r>
              <a:rPr lang="el-GR" sz="2000">
                <a:latin typeface="Calibri"/>
                <a:ea typeface="Calibri"/>
                <a:cs typeface="Calibri"/>
              </a:rPr>
              <a:t>(); /* </a:t>
            </a:r>
            <a:r>
              <a:rPr lang="el-GR" sz="2000" err="1">
                <a:latin typeface="Calibri"/>
                <a:ea typeface="Calibri"/>
                <a:cs typeface="Calibri"/>
              </a:rPr>
              <a:t>error</a:t>
            </a:r>
            <a:r>
              <a:rPr lang="el-GR" sz="2000">
                <a:latin typeface="Calibri"/>
                <a:ea typeface="Calibri"/>
                <a:cs typeface="Calibri"/>
              </a:rPr>
              <a:t> */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buNone/>
            </a:pPr>
            <a:r>
              <a:rPr lang="el-GR" sz="2000">
                <a:latin typeface="Calibri"/>
                <a:ea typeface="Calibri"/>
                <a:cs typeface="Calibri"/>
              </a:rPr>
              <a:t> </a:t>
            </a:r>
            <a:r>
              <a:rPr lang="el-GR" sz="2000" err="1">
                <a:latin typeface="Calibri"/>
                <a:ea typeface="Calibri"/>
                <a:cs typeface="Calibri"/>
              </a:rPr>
              <a:t>return</a:t>
            </a:r>
            <a:r>
              <a:rPr lang="el-GR" sz="2000">
                <a:latin typeface="Calibri"/>
                <a:ea typeface="Calibri"/>
                <a:cs typeface="Calibri"/>
              </a:rPr>
              <a:t> 0;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l-GR" sz="2000">
                <a:latin typeface="Calibri"/>
                <a:ea typeface="Calibri"/>
                <a:cs typeface="Calibri"/>
              </a:rPr>
              <a:t>}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l-GR">
              <a:latin typeface="Calibri"/>
              <a:ea typeface="Calibri"/>
              <a:cs typeface="Calibri"/>
            </a:endParaRP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22994BA-35F2-A48B-62B2-F61257054A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84916" y="1453697"/>
            <a:ext cx="6868884" cy="539455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>
              <a:lnSpc>
                <a:spcPct val="100000"/>
              </a:lnSpc>
              <a:spcBef>
                <a:spcPts val="0"/>
              </a:spcBef>
              <a:buFont typeface="Arial,Sans-Serif" panose="020B0604020202020204" pitchFamily="34" charset="0"/>
            </a:pPr>
            <a:r>
              <a:rPr lang="el-GR" sz="2000">
                <a:latin typeface="Calibri"/>
                <a:ea typeface="Calibri"/>
                <a:cs typeface="Calibri"/>
              </a:rPr>
              <a:t>DART </a:t>
            </a:r>
            <a:r>
              <a:rPr lang="el-GR" sz="2000" err="1">
                <a:latin typeface="Calibri"/>
                <a:ea typeface="Calibri"/>
                <a:cs typeface="Calibri"/>
              </a:rPr>
              <a:t>executes</a:t>
            </a:r>
            <a:r>
              <a:rPr lang="el-GR" sz="2000">
                <a:latin typeface="Calibri"/>
                <a:ea typeface="Calibri"/>
                <a:cs typeface="Calibri"/>
              </a:rPr>
              <a:t> h </a:t>
            </a:r>
            <a:r>
              <a:rPr lang="el-GR" sz="2000" err="1">
                <a:latin typeface="Calibri"/>
                <a:ea typeface="Calibri"/>
                <a:cs typeface="Calibri"/>
              </a:rPr>
              <a:t>with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random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values</a:t>
            </a:r>
            <a:r>
              <a:rPr lang="el-GR" sz="2000">
                <a:latin typeface="Calibri"/>
                <a:ea typeface="Calibri"/>
                <a:cs typeface="Calibri"/>
              </a:rPr>
              <a:t> x = 269167349 and y = 889801541 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l-GR" sz="2000">
              <a:latin typeface="Calibri"/>
              <a:ea typeface="Calibri"/>
              <a:cs typeface="Calibri"/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 typeface="Arial,Sans-Serif" panose="020B0604020202020204" pitchFamily="34" charset="0"/>
            </a:pPr>
            <a:r>
              <a:rPr lang="el-GR" sz="2000">
                <a:latin typeface="Calibri"/>
                <a:ea typeface="Calibri"/>
                <a:cs typeface="Calibri"/>
              </a:rPr>
              <a:t>x != y </a:t>
            </a:r>
            <a:r>
              <a:rPr lang="el-GR" sz="2000" err="1">
                <a:latin typeface="Calibri"/>
                <a:ea typeface="Calibri"/>
                <a:cs typeface="Calibri"/>
              </a:rPr>
              <a:t>so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it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satisfies</a:t>
            </a:r>
            <a:r>
              <a:rPr lang="el-GR" sz="2000">
                <a:latin typeface="Calibri"/>
                <a:ea typeface="Calibri"/>
                <a:cs typeface="Calibri"/>
              </a:rPr>
              <a:t> the </a:t>
            </a:r>
            <a:r>
              <a:rPr lang="el-GR" sz="2000" err="1">
                <a:latin typeface="Calibri"/>
                <a:ea typeface="Calibri"/>
                <a:cs typeface="Calibri"/>
              </a:rPr>
              <a:t>first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branch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but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not</a:t>
            </a:r>
            <a:r>
              <a:rPr lang="el-GR" sz="2000">
                <a:latin typeface="Calibri"/>
                <a:ea typeface="Calibri"/>
                <a:cs typeface="Calibri"/>
              </a:rPr>
              <a:t> the </a:t>
            </a:r>
            <a:r>
              <a:rPr lang="el-GR" sz="2000" err="1">
                <a:latin typeface="Calibri"/>
                <a:ea typeface="Calibri"/>
                <a:cs typeface="Calibri"/>
              </a:rPr>
              <a:t>second</a:t>
            </a:r>
            <a:r>
              <a:rPr lang="el-GR" sz="2000">
                <a:latin typeface="Calibri"/>
                <a:ea typeface="Calibri"/>
                <a:cs typeface="Calibri"/>
              </a:rPr>
              <a:t>.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l-GR" sz="2000">
              <a:latin typeface="Calibri"/>
              <a:ea typeface="Calibri"/>
              <a:cs typeface="Calibri"/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 typeface="Arial,Sans-Serif" panose="020B0604020202020204" pitchFamily="34" charset="0"/>
            </a:pPr>
            <a:r>
              <a:rPr lang="el-GR" sz="2000">
                <a:latin typeface="Calibri"/>
                <a:ea typeface="Calibri"/>
                <a:cs typeface="Calibri"/>
              </a:rPr>
              <a:t>DART </a:t>
            </a:r>
            <a:r>
              <a:rPr lang="el-GR" sz="2000" err="1">
                <a:latin typeface="Calibri"/>
                <a:ea typeface="Calibri"/>
                <a:cs typeface="Calibri"/>
              </a:rPr>
              <a:t>captures</a:t>
            </a:r>
            <a:r>
              <a:rPr lang="el-GR" sz="2000">
                <a:latin typeface="Calibri"/>
                <a:ea typeface="Calibri"/>
                <a:cs typeface="Calibri"/>
              </a:rPr>
              <a:t> the </a:t>
            </a:r>
            <a:r>
              <a:rPr lang="el-GR" sz="2000" err="1">
                <a:latin typeface="Calibri"/>
                <a:ea typeface="Calibri"/>
                <a:cs typeface="Calibri"/>
              </a:rPr>
              <a:t>path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constraint</a:t>
            </a:r>
            <a:r>
              <a:rPr lang="el-GR" sz="2000">
                <a:latin typeface="Calibri"/>
                <a:ea typeface="Calibri"/>
                <a:cs typeface="Calibri"/>
              </a:rPr>
              <a:t> of the </a:t>
            </a:r>
            <a:r>
              <a:rPr lang="el-GR" sz="2000" err="1">
                <a:latin typeface="Calibri"/>
                <a:ea typeface="Calibri"/>
                <a:cs typeface="Calibri"/>
              </a:rPr>
              <a:t>execution</a:t>
            </a:r>
            <a:r>
              <a:rPr lang="el-GR" sz="2000">
                <a:latin typeface="Calibri"/>
                <a:ea typeface="Calibri"/>
                <a:cs typeface="Calibri"/>
              </a:rPr>
              <a:t> (x != y) &amp;&amp; (2 * x != x + 10). 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l-GR" sz="2000">
              <a:latin typeface="Calibri"/>
              <a:ea typeface="Calibri"/>
              <a:cs typeface="Calibri"/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 typeface="Arial,Sans-Serif" panose="020B0604020202020204" pitchFamily="34" charset="0"/>
            </a:pPr>
            <a:r>
              <a:rPr lang="el-GR" sz="2000" err="1">
                <a:latin typeface="Calibri"/>
                <a:ea typeface="Calibri"/>
                <a:cs typeface="Calibri"/>
              </a:rPr>
              <a:t>Then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it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creates</a:t>
            </a:r>
            <a:r>
              <a:rPr lang="el-GR" sz="2000">
                <a:latin typeface="Calibri"/>
                <a:ea typeface="Calibri"/>
                <a:cs typeface="Calibri"/>
              </a:rPr>
              <a:t> a </a:t>
            </a:r>
            <a:r>
              <a:rPr lang="el-GR" sz="2000" err="1">
                <a:latin typeface="Calibri"/>
                <a:ea typeface="Calibri"/>
                <a:cs typeface="Calibri"/>
              </a:rPr>
              <a:t>new</a:t>
            </a:r>
            <a:r>
              <a:rPr lang="el-GR" sz="2000">
                <a:latin typeface="Calibri"/>
                <a:ea typeface="Calibri"/>
                <a:cs typeface="Calibri"/>
              </a:rPr>
              <a:t> </a:t>
            </a:r>
            <a:r>
              <a:rPr lang="el-GR" sz="2000" err="1">
                <a:latin typeface="Calibri"/>
                <a:ea typeface="Calibri"/>
                <a:cs typeface="Calibri"/>
              </a:rPr>
              <a:t>path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constraint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by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negating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one</a:t>
            </a:r>
            <a:r>
              <a:rPr lang="el-GR" sz="2000">
                <a:latin typeface="Calibri"/>
                <a:ea typeface="Calibri"/>
                <a:cs typeface="Calibri"/>
              </a:rPr>
              <a:t> of the </a:t>
            </a:r>
            <a:r>
              <a:rPr lang="el-GR" sz="2000" err="1">
                <a:latin typeface="Calibri"/>
                <a:ea typeface="Calibri"/>
                <a:cs typeface="Calibri"/>
              </a:rPr>
              <a:t>clauses</a:t>
            </a:r>
            <a:r>
              <a:rPr lang="el-GR" sz="2000">
                <a:latin typeface="Calibri"/>
                <a:ea typeface="Calibri"/>
                <a:cs typeface="Calibri"/>
              </a:rPr>
              <a:t>: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buFont typeface="Courier New,monospace" panose="020B0604020202020204" pitchFamily="34" charset="0"/>
              <a:buChar char="o"/>
            </a:pPr>
            <a:r>
              <a:rPr lang="el-GR" sz="2000">
                <a:latin typeface="Calibri"/>
                <a:ea typeface="Calibri"/>
                <a:cs typeface="Calibri"/>
              </a:rPr>
              <a:t>(x == y) &amp;&amp; (2 * x == x + 10). 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buFont typeface="Courier New,monospace" panose="020B0604020202020204" pitchFamily="34" charset="0"/>
              <a:buChar char="o"/>
            </a:pPr>
            <a:endParaRPr lang="el-GR" sz="2000">
              <a:latin typeface="Calibri"/>
              <a:ea typeface="Calibri"/>
              <a:cs typeface="Calibri"/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 typeface="Arial,Sans-Serif" panose="020B0604020202020204" pitchFamily="34" charset="0"/>
            </a:pPr>
            <a:r>
              <a:rPr lang="el-GR" sz="2000">
                <a:latin typeface="Calibri"/>
                <a:ea typeface="Calibri"/>
                <a:cs typeface="Calibri"/>
              </a:rPr>
              <a:t>The </a:t>
            </a:r>
            <a:r>
              <a:rPr lang="el-GR" sz="2000" err="1">
                <a:latin typeface="Calibri"/>
                <a:ea typeface="Calibri"/>
                <a:cs typeface="Calibri"/>
              </a:rPr>
              <a:t>new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path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constraints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is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run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through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an</a:t>
            </a:r>
            <a:r>
              <a:rPr lang="el-GR" sz="2000">
                <a:latin typeface="Calibri"/>
                <a:ea typeface="Calibri"/>
                <a:cs typeface="Calibri"/>
              </a:rPr>
              <a:t> SMT </a:t>
            </a:r>
            <a:r>
              <a:rPr lang="el-GR" sz="2000" err="1">
                <a:latin typeface="Calibri"/>
                <a:ea typeface="Calibri"/>
                <a:cs typeface="Calibri"/>
              </a:rPr>
              <a:t>solver</a:t>
            </a:r>
            <a:r>
              <a:rPr lang="el-GR" sz="2000">
                <a:latin typeface="Calibri"/>
                <a:ea typeface="Calibri"/>
                <a:cs typeface="Calibri"/>
              </a:rPr>
              <a:t> and </a:t>
            </a:r>
            <a:r>
              <a:rPr lang="el-GR" sz="2000" err="1">
                <a:latin typeface="Calibri"/>
                <a:ea typeface="Calibri"/>
                <a:cs typeface="Calibri"/>
              </a:rPr>
              <a:t>we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find</a:t>
            </a:r>
            <a:r>
              <a:rPr lang="el-GR" sz="2000">
                <a:latin typeface="Calibri"/>
                <a:ea typeface="Calibri"/>
                <a:cs typeface="Calibri"/>
              </a:rPr>
              <a:t> the </a:t>
            </a:r>
            <a:r>
              <a:rPr lang="el-GR" sz="2000" err="1">
                <a:latin typeface="Calibri"/>
                <a:ea typeface="Calibri"/>
                <a:cs typeface="Calibri"/>
              </a:rPr>
              <a:t>input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that</a:t>
            </a:r>
            <a:r>
              <a:rPr lang="el-GR" sz="2000">
                <a:latin typeface="Calibri"/>
                <a:ea typeface="Calibri"/>
                <a:cs typeface="Calibri"/>
              </a:rPr>
              <a:t> </a:t>
            </a:r>
            <a:r>
              <a:rPr lang="el-GR" sz="2000" err="1">
                <a:latin typeface="Calibri"/>
                <a:ea typeface="Calibri"/>
                <a:cs typeface="Calibri"/>
              </a:rPr>
              <a:t>produces</a:t>
            </a:r>
            <a:r>
              <a:rPr lang="el-GR" sz="2000">
                <a:latin typeface="Calibri"/>
                <a:ea typeface="Calibri"/>
                <a:cs typeface="Calibri"/>
              </a:rPr>
              <a:t> the </a:t>
            </a:r>
            <a:r>
              <a:rPr lang="el-GR" sz="2000" err="1">
                <a:latin typeface="Calibri"/>
                <a:ea typeface="Calibri"/>
                <a:cs typeface="Calibri"/>
              </a:rPr>
              <a:t>bug</a:t>
            </a:r>
            <a:r>
              <a:rPr lang="el-GR" sz="2000">
                <a:latin typeface="Calibri"/>
                <a:ea typeface="Calibri"/>
                <a:cs typeface="Calibri"/>
              </a:rPr>
              <a:t> (x = 10, y = 889801541)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l-GR" sz="200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l-GR" sz="200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23737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Ευρεία οθόνη</PresentationFormat>
  <Slides>29</Slides>
  <Notes>0</Notes>
  <HiddenSlides>0</HiddenSlide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29</vt:i4>
      </vt:variant>
    </vt:vector>
  </HeadingPairs>
  <TitlesOfParts>
    <vt:vector size="30" baseType="lpstr">
      <vt:lpstr>Θέμα του Office</vt:lpstr>
      <vt:lpstr>SAGE</vt:lpstr>
      <vt:lpstr>Why Program Verification Matters</vt:lpstr>
      <vt:lpstr>Ways to extract bugs automatically</vt:lpstr>
      <vt:lpstr>Ways to extract bugs automatically</vt:lpstr>
      <vt:lpstr>Whitebox Fuzzing</vt:lpstr>
      <vt:lpstr>Symbolic Execution</vt:lpstr>
      <vt:lpstr>Symbolic Execution Example</vt:lpstr>
      <vt:lpstr>DART: Directed Automated Random Testing</vt:lpstr>
      <vt:lpstr>DART Overview</vt:lpstr>
      <vt:lpstr>DART's Performance Evaluation</vt:lpstr>
      <vt:lpstr>DART's Challenges</vt:lpstr>
      <vt:lpstr>SAGE: Scalable, Automated, Guided Execution</vt:lpstr>
      <vt:lpstr>SAGE Features</vt:lpstr>
      <vt:lpstr>SAGE Architecture</vt:lpstr>
      <vt:lpstr>iDNA Framework</vt:lpstr>
      <vt:lpstr>iDNA Framework Tools</vt:lpstr>
      <vt:lpstr>Offline Trace-based Constraint Generation</vt:lpstr>
      <vt:lpstr>App Verifier</vt:lpstr>
      <vt:lpstr>Z3 SMT Solver </vt:lpstr>
      <vt:lpstr>SAGE Workflow</vt:lpstr>
      <vt:lpstr>SAGE's Generational Search Algorithm</vt:lpstr>
      <vt:lpstr>SAGE's Generational Search Algorithm</vt:lpstr>
      <vt:lpstr>SAGE Constraint Optimization</vt:lpstr>
      <vt:lpstr>Divergence in Symbolic Execution</vt:lpstr>
      <vt:lpstr>Dealing with Divergence</vt:lpstr>
      <vt:lpstr>SAGE Evaluation: Finding Critical Bugs</vt:lpstr>
      <vt:lpstr>SAGE Evaluation: Windows 7</vt:lpstr>
      <vt:lpstr>SUMMARY</vt:lpstr>
      <vt:lpstr>Thank you! Questions?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2</cp:revision>
  <dcterms:created xsi:type="dcterms:W3CDTF">2026-03-02T22:09:22Z</dcterms:created>
  <dcterms:modified xsi:type="dcterms:W3CDTF">2026-03-06T14:24:06Z</dcterms:modified>
</cp:coreProperties>
</file>